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6"/>
  </p:notesMasterIdLst>
  <p:sldIdLst>
    <p:sldId id="649" r:id="rId2"/>
    <p:sldId id="653" r:id="rId3"/>
    <p:sldId id="669" r:id="rId4"/>
    <p:sldId id="697" r:id="rId5"/>
    <p:sldId id="646" r:id="rId6"/>
    <p:sldId id="645" r:id="rId7"/>
    <p:sldId id="667" r:id="rId8"/>
    <p:sldId id="683" r:id="rId9"/>
    <p:sldId id="392" r:id="rId10"/>
    <p:sldId id="633" r:id="rId11"/>
    <p:sldId id="591" r:id="rId12"/>
    <p:sldId id="687" r:id="rId13"/>
    <p:sldId id="700" r:id="rId14"/>
    <p:sldId id="689" r:id="rId15"/>
    <p:sldId id="690" r:id="rId16"/>
    <p:sldId id="691" r:id="rId17"/>
    <p:sldId id="698" r:id="rId18"/>
    <p:sldId id="672" r:id="rId19"/>
    <p:sldId id="670" r:id="rId20"/>
    <p:sldId id="694" r:id="rId21"/>
    <p:sldId id="693" r:id="rId22"/>
    <p:sldId id="607" r:id="rId23"/>
    <p:sldId id="701" r:id="rId24"/>
    <p:sldId id="66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3"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FF9900"/>
    <a:srgbClr val="CC6600"/>
    <a:srgbClr val="99FFCC"/>
    <a:srgbClr val="FE9933"/>
    <a:srgbClr val="CCCDFF"/>
    <a:srgbClr val="67FECB"/>
    <a:srgbClr val="CDCC33"/>
    <a:srgbClr val="B4B2AF"/>
    <a:srgbClr val="D7D7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544" autoAdjust="0"/>
    <p:restoredTop sz="66782" autoAdjust="0"/>
  </p:normalViewPr>
  <p:slideViewPr>
    <p:cSldViewPr>
      <p:cViewPr varScale="1">
        <p:scale>
          <a:sx n="56" d="100"/>
          <a:sy n="56" d="100"/>
        </p:scale>
        <p:origin x="828" y="78"/>
      </p:cViewPr>
      <p:guideLst>
        <p:guide orient="horz" pos="2323"/>
        <p:guide pos="3840"/>
      </p:guideLst>
    </p:cSldViewPr>
  </p:slideViewPr>
  <p:outlineViewPr>
    <p:cViewPr>
      <p:scale>
        <a:sx n="33" d="100"/>
        <a:sy n="33" d="100"/>
      </p:scale>
      <p:origin x="0" y="-144"/>
    </p:cViewPr>
  </p:outlineViewPr>
  <p:notesTextViewPr>
    <p:cViewPr>
      <p:scale>
        <a:sx n="3" d="2"/>
        <a:sy n="3" d="2"/>
      </p:scale>
      <p:origin x="0" y="0"/>
    </p:cViewPr>
  </p:notesTextViewPr>
  <p:sorterViewPr>
    <p:cViewPr>
      <p:scale>
        <a:sx n="70" d="100"/>
        <a:sy n="70" d="100"/>
      </p:scale>
      <p:origin x="0" y="0"/>
    </p:cViewPr>
  </p:sorterViewPr>
  <p:notesViewPr>
    <p:cSldViewPr>
      <p:cViewPr>
        <p:scale>
          <a:sx n="80" d="100"/>
          <a:sy n="80" d="100"/>
        </p:scale>
        <p:origin x="4002" y="420"/>
      </p:cViewPr>
      <p:guideLst>
        <p:guide orient="horz" pos="2880"/>
        <p:guide pos="2160"/>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colin\AppData\Local\Temp\pat-wave-22-summary-table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435736016024834E-2"/>
          <c:y val="0.11482775534388848"/>
          <c:w val="0.93193394539058116"/>
          <c:h val="0.78488864299620764"/>
        </c:manualLayout>
      </c:layout>
      <c:lineChart>
        <c:grouping val="standard"/>
        <c:varyColors val="0"/>
        <c:ser>
          <c:idx val="0"/>
          <c:order val="0"/>
          <c:tx>
            <c:strRef>
              <c:f>'[pat-wave-22-summary-tables.xlsx]Shale Gas'!$A$28</c:f>
              <c:strCache>
                <c:ptCount val="1"/>
                <c:pt idx="0">
                  <c:v>TOTAL SUPPORT</c:v>
                </c:pt>
              </c:strCache>
            </c:strRef>
          </c:tx>
          <c:spPr>
            <a:ln w="28575" cap="rnd">
              <a:solidFill>
                <a:schemeClr val="accent1"/>
              </a:solidFill>
              <a:round/>
            </a:ln>
            <a:effectLst/>
          </c:spPr>
          <c:marker>
            <c:symbol val="none"/>
          </c:marker>
          <c:val>
            <c:numRef>
              <c:f>'[pat-wave-22-summary-tables.xlsx]Shale Gas'!$B$28:$P$28</c:f>
              <c:numCache>
                <c:formatCode>General</c:formatCode>
                <c:ptCount val="15"/>
                <c:pt idx="0">
                  <c:v>27</c:v>
                </c:pt>
                <c:pt idx="1">
                  <c:v>29</c:v>
                </c:pt>
                <c:pt idx="2">
                  <c:v>24</c:v>
                </c:pt>
                <c:pt idx="3">
                  <c:v>26</c:v>
                </c:pt>
                <c:pt idx="4">
                  <c:v>24</c:v>
                </c:pt>
                <c:pt idx="5">
                  <c:v>24</c:v>
                </c:pt>
                <c:pt idx="6">
                  <c:v>21</c:v>
                </c:pt>
                <c:pt idx="7">
                  <c:v>23</c:v>
                </c:pt>
                <c:pt idx="8">
                  <c:v>23</c:v>
                </c:pt>
                <c:pt idx="9">
                  <c:v>19</c:v>
                </c:pt>
                <c:pt idx="10">
                  <c:v>21</c:v>
                </c:pt>
                <c:pt idx="11">
                  <c:v>17</c:v>
                </c:pt>
                <c:pt idx="12">
                  <c:v>18</c:v>
                </c:pt>
                <c:pt idx="13">
                  <c:v>19</c:v>
                </c:pt>
                <c:pt idx="14">
                  <c:v>16</c:v>
                </c:pt>
              </c:numCache>
            </c:numRef>
          </c:val>
          <c:smooth val="0"/>
          <c:extLst>
            <c:ext xmlns:c16="http://schemas.microsoft.com/office/drawing/2014/chart" uri="{C3380CC4-5D6E-409C-BE32-E72D297353CC}">
              <c16:uniqueId val="{00000000-3170-4326-B937-7B3C5AAE41B2}"/>
            </c:ext>
          </c:extLst>
        </c:ser>
        <c:ser>
          <c:idx val="1"/>
          <c:order val="1"/>
          <c:tx>
            <c:strRef>
              <c:f>'[pat-wave-22-summary-tables.xlsx]Shale Gas'!$A$29</c:f>
              <c:strCache>
                <c:ptCount val="1"/>
                <c:pt idx="0">
                  <c:v>TOTAL OPPOSE</c:v>
                </c:pt>
              </c:strCache>
            </c:strRef>
          </c:tx>
          <c:spPr>
            <a:ln w="28575" cap="rnd">
              <a:solidFill>
                <a:schemeClr val="accent2"/>
              </a:solidFill>
              <a:round/>
            </a:ln>
            <a:effectLst/>
          </c:spPr>
          <c:marker>
            <c:symbol val="none"/>
          </c:marker>
          <c:val>
            <c:numRef>
              <c:f>'[pat-wave-22-summary-tables.xlsx]Shale Gas'!$B$29:$P$29</c:f>
              <c:numCache>
                <c:formatCode>General</c:formatCode>
                <c:ptCount val="15"/>
                <c:pt idx="0">
                  <c:v>21</c:v>
                </c:pt>
                <c:pt idx="1">
                  <c:v>22</c:v>
                </c:pt>
                <c:pt idx="2">
                  <c:v>24</c:v>
                </c:pt>
                <c:pt idx="3">
                  <c:v>27</c:v>
                </c:pt>
                <c:pt idx="4">
                  <c:v>23</c:v>
                </c:pt>
                <c:pt idx="5">
                  <c:v>26</c:v>
                </c:pt>
                <c:pt idx="6">
                  <c:v>28</c:v>
                </c:pt>
                <c:pt idx="7">
                  <c:v>30</c:v>
                </c:pt>
                <c:pt idx="8">
                  <c:v>29</c:v>
                </c:pt>
                <c:pt idx="9">
                  <c:v>31</c:v>
                </c:pt>
                <c:pt idx="10">
                  <c:v>31</c:v>
                </c:pt>
                <c:pt idx="11">
                  <c:v>33</c:v>
                </c:pt>
                <c:pt idx="12">
                  <c:v>31</c:v>
                </c:pt>
                <c:pt idx="13">
                  <c:v>30</c:v>
                </c:pt>
                <c:pt idx="14">
                  <c:v>33</c:v>
                </c:pt>
              </c:numCache>
            </c:numRef>
          </c:val>
          <c:smooth val="0"/>
          <c:extLst>
            <c:ext xmlns:c16="http://schemas.microsoft.com/office/drawing/2014/chart" uri="{C3380CC4-5D6E-409C-BE32-E72D297353CC}">
              <c16:uniqueId val="{00000001-3170-4326-B937-7B3C5AAE41B2}"/>
            </c:ext>
          </c:extLst>
        </c:ser>
        <c:dLbls>
          <c:showLegendKey val="0"/>
          <c:showVal val="0"/>
          <c:showCatName val="0"/>
          <c:showSerName val="0"/>
          <c:showPercent val="0"/>
          <c:showBubbleSize val="0"/>
        </c:dLbls>
        <c:smooth val="0"/>
        <c:axId val="744298751"/>
        <c:axId val="677124511"/>
      </c:lineChart>
      <c:catAx>
        <c:axId val="744298751"/>
        <c:scaling>
          <c:orientation val="minMax"/>
        </c:scaling>
        <c:delete val="1"/>
        <c:axPos val="b"/>
        <c:numFmt formatCode="General" sourceLinked="1"/>
        <c:majorTickMark val="none"/>
        <c:minorTickMark val="none"/>
        <c:tickLblPos val="nextTo"/>
        <c:crossAx val="677124511"/>
        <c:crosses val="autoZero"/>
        <c:auto val="1"/>
        <c:lblAlgn val="ctr"/>
        <c:lblOffset val="100"/>
        <c:noMultiLvlLbl val="0"/>
      </c:catAx>
      <c:valAx>
        <c:axId val="67712451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4298751"/>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0.03687</cdr:x>
      <cdr:y>0.91837</cdr:y>
    </cdr:from>
    <cdr:to>
      <cdr:x>0.11291</cdr:x>
      <cdr:y>1</cdr:y>
    </cdr:to>
    <cdr:sp macro="" textlink="">
      <cdr:nvSpPr>
        <cdr:cNvPr id="2" name="TextBox 1">
          <a:extLst xmlns:a="http://schemas.openxmlformats.org/drawingml/2006/main">
            <a:ext uri="{FF2B5EF4-FFF2-40B4-BE49-F238E27FC236}">
              <a16:creationId xmlns:a16="http://schemas.microsoft.com/office/drawing/2014/main" id="{5DD7944F-702F-43BC-8755-F2EC21BA3197}"/>
            </a:ext>
          </a:extLst>
        </cdr:cNvPr>
        <cdr:cNvSpPr txBox="1"/>
      </cdr:nvSpPr>
      <cdr:spPr>
        <a:xfrm xmlns:a="http://schemas.openxmlformats.org/drawingml/2006/main">
          <a:off x="443372" y="4860540"/>
          <a:ext cx="914400" cy="4320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2000" dirty="0"/>
            <a:t>Aug 2013</a:t>
          </a:r>
        </a:p>
      </cdr:txBody>
    </cdr:sp>
  </cdr:relSizeAnchor>
  <cdr:relSizeAnchor xmlns:cdr="http://schemas.openxmlformats.org/drawingml/2006/chartDrawing">
    <cdr:from>
      <cdr:x>0.89943</cdr:x>
      <cdr:y>0.91837</cdr:y>
    </cdr:from>
    <cdr:to>
      <cdr:x>0.97547</cdr:x>
      <cdr:y>1</cdr:y>
    </cdr:to>
    <cdr:sp macro="" textlink="">
      <cdr:nvSpPr>
        <cdr:cNvPr id="3" name="TextBox 1">
          <a:extLst xmlns:a="http://schemas.openxmlformats.org/drawingml/2006/main">
            <a:ext uri="{FF2B5EF4-FFF2-40B4-BE49-F238E27FC236}">
              <a16:creationId xmlns:a16="http://schemas.microsoft.com/office/drawing/2014/main" id="{C2538826-08DF-4647-B68C-E918063C4B5D}"/>
            </a:ext>
          </a:extLst>
        </cdr:cNvPr>
        <cdr:cNvSpPr txBox="1"/>
      </cdr:nvSpPr>
      <cdr:spPr>
        <a:xfrm xmlns:a="http://schemas.openxmlformats.org/drawingml/2006/main">
          <a:off x="10815996" y="4860540"/>
          <a:ext cx="914400" cy="43204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2000" dirty="0"/>
            <a:t>Aug 2017</a:t>
          </a:r>
        </a:p>
      </cdr:txBody>
    </cdr:sp>
  </cdr:relSizeAnchor>
  <cdr:relSizeAnchor xmlns:cdr="http://schemas.openxmlformats.org/drawingml/2006/chartDrawing">
    <cdr:from>
      <cdr:x>0.90394</cdr:x>
      <cdr:y>0.09524</cdr:y>
    </cdr:from>
    <cdr:to>
      <cdr:x>0.97998</cdr:x>
      <cdr:y>0.26801</cdr:y>
    </cdr:to>
    <cdr:sp macro="" textlink="">
      <cdr:nvSpPr>
        <cdr:cNvPr id="4" name="TextBox 3">
          <a:extLst xmlns:a="http://schemas.openxmlformats.org/drawingml/2006/main">
            <a:ext uri="{FF2B5EF4-FFF2-40B4-BE49-F238E27FC236}">
              <a16:creationId xmlns:a16="http://schemas.microsoft.com/office/drawing/2014/main" id="{B9B9885E-AF75-4A12-9B50-6B3357BD0B58}"/>
            </a:ext>
          </a:extLst>
        </cdr:cNvPr>
        <cdr:cNvSpPr txBox="1"/>
      </cdr:nvSpPr>
      <cdr:spPr>
        <a:xfrm xmlns:a="http://schemas.openxmlformats.org/drawingml/2006/main">
          <a:off x="10870232" y="50405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2000" dirty="0"/>
            <a:t>Oppose</a:t>
          </a:r>
        </a:p>
      </cdr:txBody>
    </cdr:sp>
  </cdr:relSizeAnchor>
  <cdr:relSizeAnchor xmlns:cdr="http://schemas.openxmlformats.org/drawingml/2006/chartDrawing">
    <cdr:from>
      <cdr:x>0.90817</cdr:x>
      <cdr:y>0.56355</cdr:y>
    </cdr:from>
    <cdr:to>
      <cdr:x>0.98421</cdr:x>
      <cdr:y>0.73632</cdr:y>
    </cdr:to>
    <cdr:sp macro="" textlink="">
      <cdr:nvSpPr>
        <cdr:cNvPr id="5" name="TextBox 1">
          <a:extLst xmlns:a="http://schemas.openxmlformats.org/drawingml/2006/main">
            <a:ext uri="{FF2B5EF4-FFF2-40B4-BE49-F238E27FC236}">
              <a16:creationId xmlns:a16="http://schemas.microsoft.com/office/drawing/2014/main" id="{A3DF43F5-7771-430B-AE7F-6CA06D410A21}"/>
            </a:ext>
          </a:extLst>
        </cdr:cNvPr>
        <cdr:cNvSpPr txBox="1"/>
      </cdr:nvSpPr>
      <cdr:spPr>
        <a:xfrm xmlns:a="http://schemas.openxmlformats.org/drawingml/2006/main">
          <a:off x="10921032" y="2982652"/>
          <a:ext cx="914400" cy="91440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2000" dirty="0"/>
            <a:t>Support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F8BD03-8819-4BD8-9F78-F9AC01DA9610}" type="datetimeFigureOut">
              <a:rPr lang="en-GB" smtClean="0"/>
              <a:pPr/>
              <a:t>29/11/17</a:t>
            </a:fld>
            <a:endParaRPr lang="en-GB"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26550A-62FB-4607-95D9-047CB8928889}" type="slidenum">
              <a:rPr lang="en-GB" smtClean="0"/>
              <a:pPr/>
              <a:t>‹#›</a:t>
            </a:fld>
            <a:endParaRPr lang="en-GB" dirty="0"/>
          </a:p>
        </p:txBody>
      </p:sp>
    </p:spTree>
    <p:extLst>
      <p:ext uri="{BB962C8B-B14F-4D97-AF65-F5344CB8AC3E}">
        <p14:creationId xmlns:p14="http://schemas.microsoft.com/office/powerpoint/2010/main" val="3267891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Well this is the governments attitude tracker that is taken every three months.</a:t>
            </a:r>
          </a:p>
          <a:p>
            <a:r>
              <a:rPr lang="en-GB" dirty="0"/>
              <a:t>As you can see the people opposing fracking nearly double the people supporting fracking. </a:t>
            </a:r>
          </a:p>
          <a:p>
            <a:r>
              <a:rPr lang="en-GB" dirty="0"/>
              <a:t>1 At this point, the government built a question into the survey to find out why the anti-fracking percentage was going up so much. The answer was “we found out about fracking”. </a:t>
            </a:r>
          </a:p>
          <a:p>
            <a:r>
              <a:rPr lang="en-GB" dirty="0"/>
              <a:t>In areas where fracking is threatened repeated surveys show figures of around 80% opposed to fracking. This number is also repeated in Australia and other parts of the world.</a:t>
            </a:r>
          </a:p>
          <a:p>
            <a:r>
              <a:rPr lang="en-GB" dirty="0"/>
              <a:t>I invite you not to take my word for fracking, but to go and do some research of your own and to form your own view.</a:t>
            </a:r>
          </a:p>
          <a:p>
            <a:r>
              <a:rPr lang="en-GB" dirty="0"/>
              <a:t>When you do, there are a few things you need to be aware of.</a:t>
            </a:r>
          </a:p>
        </p:txBody>
      </p:sp>
      <p:sp>
        <p:nvSpPr>
          <p:cNvPr id="4" name="Slide Number Placeholder 3"/>
          <p:cNvSpPr>
            <a:spLocks noGrp="1"/>
          </p:cNvSpPr>
          <p:nvPr>
            <p:ph type="sldNum" sz="quarter" idx="10"/>
          </p:nvPr>
        </p:nvSpPr>
        <p:spPr/>
        <p:txBody>
          <a:bodyPr/>
          <a:lstStyle/>
          <a:p>
            <a:fld id="{DC26550A-62FB-4607-95D9-047CB8928889}" type="slidenum">
              <a:rPr lang="en-GB" smtClean="0"/>
              <a:pPr/>
              <a:t>1</a:t>
            </a:fld>
            <a:endParaRPr lang="en-GB" dirty="0"/>
          </a:p>
        </p:txBody>
      </p:sp>
    </p:spTree>
    <p:extLst>
      <p:ext uri="{BB962C8B-B14F-4D97-AF65-F5344CB8AC3E}">
        <p14:creationId xmlns:p14="http://schemas.microsoft.com/office/powerpoint/2010/main" val="2830881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800" y="4343400"/>
            <a:ext cx="5486400" cy="276999"/>
          </a:xfrm>
        </p:spPr>
        <p:txBody>
          <a:bodyPr>
            <a:spAutoFit/>
          </a:bodyPr>
          <a:lstStyle/>
          <a:p>
            <a:r>
              <a:rPr lang="en-GB" sz="1200" kern="1200" dirty="0">
                <a:solidFill>
                  <a:schemeClr val="tx1"/>
                </a:solidFill>
                <a:latin typeface="+mn-lt"/>
                <a:ea typeface="+mn-ea"/>
                <a:cs typeface="+mn-cs"/>
              </a:rPr>
              <a:t>Clearly if we are moving so many HGV’s, accidents will happen, particularly in small country roads where a lot of these movements will take place.</a:t>
            </a:r>
          </a:p>
          <a:p>
            <a:pPr marL="228600" indent="-228600">
              <a:buAutoNum type="arabicPlain"/>
            </a:pPr>
            <a:r>
              <a:rPr lang="en-GB" sz="1200" kern="1200" dirty="0">
                <a:solidFill>
                  <a:schemeClr val="tx1"/>
                </a:solidFill>
                <a:latin typeface="+mn-lt"/>
                <a:ea typeface="+mn-ea"/>
                <a:cs typeface="+mn-cs"/>
              </a:rPr>
              <a:t>Research in the USA found that counties with fracking had a 45 to 47% higher fatality rate than counties without fracking. </a:t>
            </a:r>
          </a:p>
          <a:p>
            <a:pPr marL="228600" indent="-228600">
              <a:buAutoNum type="arabicPlain"/>
            </a:pPr>
            <a:r>
              <a:rPr lang="en-GB" sz="1200" kern="1200" dirty="0">
                <a:solidFill>
                  <a:schemeClr val="tx1"/>
                </a:solidFill>
                <a:latin typeface="+mn-lt"/>
                <a:ea typeface="+mn-ea"/>
                <a:cs typeface="+mn-cs"/>
              </a:rPr>
              <a:t>Due to the number of serious crashes outside the Blackpool site the council has had to impose a 20mph speed limit on one of the main roads into Blackpool which was previously 50 mph. So the first thing you can expect is traffic disruption</a:t>
            </a:r>
          </a:p>
          <a:p>
            <a:pPr marL="0" indent="0">
              <a:buNone/>
            </a:pPr>
            <a:r>
              <a:rPr lang="en-GB" sz="1200" kern="1200" dirty="0">
                <a:solidFill>
                  <a:schemeClr val="tx1"/>
                </a:solidFill>
                <a:latin typeface="+mn-lt"/>
                <a:ea typeface="+mn-ea"/>
                <a:cs typeface="+mn-cs"/>
              </a:rPr>
              <a:t>It is interesting to note that this was one of the reasons that the Blackpool council rejected the planning permission, which was overridden by the government to allow fracking on this site.</a:t>
            </a:r>
          </a:p>
          <a:p>
            <a:pPr marL="228600" indent="-228600">
              <a:buAutoNum type="arabicPlain"/>
            </a:pPr>
            <a:endParaRPr lang="en-GB" sz="1200" kern="1200" dirty="0">
              <a:solidFill>
                <a:schemeClr val="tx1"/>
              </a:solidFill>
              <a:latin typeface="+mn-lt"/>
              <a:ea typeface="+mn-ea"/>
              <a:cs typeface="+mn-cs"/>
            </a:endParaRPr>
          </a:p>
        </p:txBody>
      </p:sp>
    </p:spTree>
    <p:extLst>
      <p:ext uri="{BB962C8B-B14F-4D97-AF65-F5344CB8AC3E}">
        <p14:creationId xmlns:p14="http://schemas.microsoft.com/office/powerpoint/2010/main" val="1473929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800" y="4343400"/>
            <a:ext cx="5486400" cy="276999"/>
          </a:xfrm>
        </p:spPr>
        <p:txBody>
          <a:bodyPr>
            <a:spAutoFit/>
          </a:bodyPr>
          <a:lstStyle/>
          <a:p>
            <a:r>
              <a:rPr lang="en-GB" sz="1200" kern="1200" dirty="0">
                <a:solidFill>
                  <a:schemeClr val="tx1"/>
                </a:solidFill>
                <a:latin typeface="+mn-lt"/>
                <a:ea typeface="+mn-ea"/>
                <a:cs typeface="+mn-cs"/>
              </a:rPr>
              <a:t>Most of the surface water contamination is caused by spillage, which is inevitable when you are dealing with such huge volumes of fluids.</a:t>
            </a:r>
          </a:p>
          <a:p>
            <a:pPr marL="228600" indent="-228600">
              <a:buAutoNum type="arabicPlain"/>
            </a:pPr>
            <a:r>
              <a:rPr lang="en-GB" sz="1200" kern="1200" dirty="0">
                <a:solidFill>
                  <a:schemeClr val="tx1"/>
                </a:solidFill>
                <a:latin typeface="+mn-lt"/>
                <a:ea typeface="+mn-ea"/>
                <a:cs typeface="+mn-cs"/>
              </a:rPr>
              <a:t>A study by Duke University published in April 2016 found 3,900 fracking spills</a:t>
            </a:r>
            <a:r>
              <a:rPr lang="en-GB" sz="1200" kern="1200" baseline="0" dirty="0">
                <a:solidFill>
                  <a:schemeClr val="tx1"/>
                </a:solidFill>
                <a:latin typeface="+mn-lt"/>
                <a:ea typeface="+mn-ea"/>
                <a:cs typeface="+mn-cs"/>
              </a:rPr>
              <a:t> in North Dakota are giving rise to widespread contamination of land and water courses which remain for several years after the spill.</a:t>
            </a:r>
          </a:p>
          <a:p>
            <a:pPr marL="228600" indent="-228600">
              <a:buAutoNum type="arabicPlain"/>
            </a:pPr>
            <a:r>
              <a:rPr lang="en-GB" sz="1200" kern="1200" baseline="0" dirty="0">
                <a:solidFill>
                  <a:schemeClr val="tx1"/>
                </a:solidFill>
                <a:latin typeface="+mn-lt"/>
                <a:ea typeface="+mn-ea"/>
                <a:cs typeface="+mn-cs"/>
              </a:rPr>
              <a:t>The study concluded that because of the dangerous chemicals found there are significant human and ecological implications.</a:t>
            </a:r>
          </a:p>
        </p:txBody>
      </p:sp>
    </p:spTree>
    <p:extLst>
      <p:ext uri="{BB962C8B-B14F-4D97-AF65-F5344CB8AC3E}">
        <p14:creationId xmlns:p14="http://schemas.microsoft.com/office/powerpoint/2010/main" val="4149367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800" y="4343400"/>
            <a:ext cx="5486400" cy="646331"/>
          </a:xfrm>
        </p:spPr>
        <p:txBody>
          <a:bodyPr>
            <a:spAutoFit/>
          </a:bodyPr>
          <a:lstStyle/>
          <a:p>
            <a:r>
              <a:rPr lang="en-GB" sz="1200" kern="1200" dirty="0">
                <a:solidFill>
                  <a:schemeClr val="tx1"/>
                </a:solidFill>
                <a:latin typeface="+mn-lt"/>
                <a:ea typeface="+mn-ea"/>
                <a:cs typeface="+mn-cs"/>
              </a:rPr>
              <a:t>This is the result of a</a:t>
            </a:r>
            <a:r>
              <a:rPr lang="en-GB" sz="1200" kern="1200" baseline="0" dirty="0">
                <a:solidFill>
                  <a:schemeClr val="tx1"/>
                </a:solidFill>
                <a:latin typeface="+mn-lt"/>
                <a:ea typeface="+mn-ea"/>
                <a:cs typeface="+mn-cs"/>
              </a:rPr>
              <a:t> survey by the USA Minerals Management Service, a US Government Agency. They reviewed 6,000 conventional wells for leakage.</a:t>
            </a:r>
          </a:p>
          <a:p>
            <a:pPr marL="228600" indent="-228600">
              <a:buAutoNum type="arabicPlain"/>
            </a:pPr>
            <a:r>
              <a:rPr lang="en-GB" sz="1200" kern="1200" dirty="0">
                <a:solidFill>
                  <a:schemeClr val="tx1"/>
                </a:solidFill>
                <a:latin typeface="+mn-lt"/>
                <a:ea typeface="+mn-ea"/>
                <a:cs typeface="+mn-cs"/>
              </a:rPr>
              <a:t>Many</a:t>
            </a:r>
            <a:r>
              <a:rPr lang="en-GB" sz="1200" kern="1200" baseline="0" dirty="0">
                <a:solidFill>
                  <a:schemeClr val="tx1"/>
                </a:solidFill>
                <a:latin typeface="+mn-lt"/>
                <a:ea typeface="+mn-ea"/>
                <a:cs typeface="+mn-cs"/>
              </a:rPr>
              <a:t> surveys indicate that 7% of wells fail immediately, and as you can see 50% fail in within 15 years, with all wells failing eventually. Australian work confirms low risk of failure up to 15 years, medium risk of failure between 15 and 75 years and almost certain failure over 75 yrs. At this point in time 43% of north sea wells are showing signs of failure.</a:t>
            </a:r>
          </a:p>
        </p:txBody>
      </p:sp>
    </p:spTree>
    <p:extLst>
      <p:ext uri="{BB962C8B-B14F-4D97-AF65-F5344CB8AC3E}">
        <p14:creationId xmlns:p14="http://schemas.microsoft.com/office/powerpoint/2010/main" val="4246683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kern="1200" baseline="0" dirty="0">
                <a:solidFill>
                  <a:schemeClr val="tx1"/>
                </a:solidFill>
                <a:latin typeface="+mn-lt"/>
                <a:ea typeface="+mn-ea"/>
                <a:cs typeface="+mn-cs"/>
              </a:rPr>
              <a:t>Just to reinforce the point this is a review of failing wells from around the world as published in the Marine and Petroleum Geology Journal in 2014. </a:t>
            </a:r>
          </a:p>
          <a:p>
            <a:pPr marL="228600" indent="-228600">
              <a:buAutoNum type="arabicPlain"/>
            </a:pPr>
            <a:r>
              <a:rPr lang="en-GB" sz="1200" kern="1200" baseline="0" dirty="0">
                <a:solidFill>
                  <a:schemeClr val="tx1"/>
                </a:solidFill>
                <a:latin typeface="+mn-lt"/>
                <a:ea typeface="+mn-ea"/>
                <a:cs typeface="+mn-cs"/>
              </a:rPr>
              <a:t>We can see failure rates of 61% in Texas. One of the things that the industry says is that we will do it better in Europe.</a:t>
            </a:r>
          </a:p>
          <a:p>
            <a:pPr marL="0" indent="0">
              <a:buNone/>
            </a:pPr>
            <a:r>
              <a:rPr lang="en-GB" sz="1200" kern="1200" baseline="0" dirty="0">
                <a:solidFill>
                  <a:schemeClr val="tx1"/>
                </a:solidFill>
                <a:latin typeface="+mn-lt"/>
                <a:ea typeface="+mn-ea"/>
                <a:cs typeface="+mn-cs"/>
              </a:rPr>
              <a:t>2    Well the evidence does not support it. It seems as though we have failure in 38% of the wells in the North Sea.</a:t>
            </a:r>
          </a:p>
          <a:p>
            <a:pPr marL="0" indent="0">
              <a:buNone/>
            </a:pPr>
            <a:r>
              <a:rPr lang="en-GB" sz="1200" kern="1200" baseline="0" dirty="0">
                <a:solidFill>
                  <a:schemeClr val="tx1"/>
                </a:solidFill>
                <a:latin typeface="+mn-lt"/>
                <a:ea typeface="+mn-ea"/>
                <a:cs typeface="+mn-cs"/>
              </a:rPr>
              <a:t>3   My concern is who looks after these wells in 100 years time. This is a time bomb we are leaving for our grandchildren.</a:t>
            </a:r>
          </a:p>
        </p:txBody>
      </p:sp>
      <p:sp>
        <p:nvSpPr>
          <p:cNvPr id="4" name="Slide Number Placeholder 3"/>
          <p:cNvSpPr>
            <a:spLocks noGrp="1"/>
          </p:cNvSpPr>
          <p:nvPr>
            <p:ph type="sldNum" sz="quarter" idx="10"/>
          </p:nvPr>
        </p:nvSpPr>
        <p:spPr/>
        <p:txBody>
          <a:bodyPr/>
          <a:lstStyle/>
          <a:p>
            <a:fld id="{DC26550A-62FB-4607-95D9-047CB8928889}" type="slidenum">
              <a:rPr lang="en-GB" smtClean="0"/>
              <a:pPr/>
              <a:t>13</a:t>
            </a:fld>
            <a:endParaRPr lang="en-GB" dirty="0"/>
          </a:p>
        </p:txBody>
      </p:sp>
    </p:spTree>
    <p:extLst>
      <p:ext uri="{BB962C8B-B14F-4D97-AF65-F5344CB8AC3E}">
        <p14:creationId xmlns:p14="http://schemas.microsoft.com/office/powerpoint/2010/main" val="1965829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800" y="4343400"/>
            <a:ext cx="5486400" cy="646331"/>
          </a:xfrm>
        </p:spPr>
        <p:txBody>
          <a:bodyPr>
            <a:spAutoFit/>
          </a:bodyPr>
          <a:lstStyle/>
          <a:p>
            <a:pPr marL="228600" indent="-228600">
              <a:buAutoNum type="arabicPlain"/>
            </a:pPr>
            <a:r>
              <a:rPr lang="en-GB" sz="1200" kern="1200" baseline="0" dirty="0">
                <a:solidFill>
                  <a:schemeClr val="tx1"/>
                </a:solidFill>
                <a:latin typeface="+mn-lt"/>
                <a:ea typeface="+mn-ea"/>
                <a:cs typeface="+mn-cs"/>
              </a:rPr>
              <a:t>There are various forms of failure……..3,4,5,6 Initially this will be a small seep of gas or fluid that will increase over time.</a:t>
            </a:r>
          </a:p>
          <a:p>
            <a:pPr marL="0" indent="0">
              <a:buNone/>
            </a:pPr>
            <a:endParaRPr lang="en-GB" sz="1200" kern="1200" baseline="0" dirty="0">
              <a:solidFill>
                <a:schemeClr val="tx1"/>
              </a:solidFill>
              <a:latin typeface="+mn-lt"/>
              <a:ea typeface="+mn-ea"/>
              <a:cs typeface="+mn-cs"/>
            </a:endParaRPr>
          </a:p>
          <a:p>
            <a:pPr marL="0" indent="0">
              <a:buNone/>
            </a:pPr>
            <a:r>
              <a:rPr lang="en-GB" sz="1200" kern="1200" baseline="0" dirty="0">
                <a:solidFill>
                  <a:schemeClr val="tx1"/>
                </a:solidFill>
                <a:latin typeface="+mn-lt"/>
                <a:ea typeface="+mn-ea"/>
                <a:cs typeface="+mn-cs"/>
              </a:rPr>
              <a:t>Longer term the well will dissolve into rust, and the cement around the casing will crack and fail leading to migration of gas and fluid. Over geological time the earth will flex causing much greater failures than observed to date.</a:t>
            </a:r>
          </a:p>
          <a:p>
            <a:pPr marL="0" indent="0">
              <a:buNone/>
            </a:pPr>
            <a:r>
              <a:rPr lang="en-GB" sz="1200" kern="1200" baseline="0" dirty="0">
                <a:solidFill>
                  <a:schemeClr val="tx1"/>
                </a:solidFill>
                <a:latin typeface="+mn-lt"/>
                <a:ea typeface="+mn-ea"/>
                <a:cs typeface="+mn-cs"/>
              </a:rPr>
              <a:t>Complaints about contaminated water in Pennsylvania from fracking run between 200 and 300 per year.</a:t>
            </a:r>
          </a:p>
          <a:p>
            <a:pPr marL="0" indent="0">
              <a:buNone/>
            </a:pPr>
            <a:r>
              <a:rPr lang="en-GB" sz="1200" kern="1200" baseline="0" dirty="0">
                <a:solidFill>
                  <a:schemeClr val="tx1"/>
                </a:solidFill>
                <a:latin typeface="+mn-lt"/>
                <a:ea typeface="+mn-ea"/>
                <a:cs typeface="+mn-cs"/>
              </a:rPr>
              <a:t>2   What is concerning is that the UK experiences 500 times more faults than the USA.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latin typeface="+mn-lt"/>
                <a:ea typeface="+mn-ea"/>
                <a:cs typeface="+mn-cs"/>
              </a:rPr>
              <a:t>3  Professor David Smythe from Glasgow University who spent a lot of his career helping to develop the North Seal oil and gas industry considers the development of fracking onshore as a major environmental threat, and provides expert witness to inquiries. He has evaluated flow rates in Cheshire faults, and considers that migration of fluids to the surface will take one to two generations.</a:t>
            </a:r>
          </a:p>
        </p:txBody>
      </p:sp>
    </p:spTree>
    <p:extLst>
      <p:ext uri="{BB962C8B-B14F-4D97-AF65-F5344CB8AC3E}">
        <p14:creationId xmlns:p14="http://schemas.microsoft.com/office/powerpoint/2010/main" val="733085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800" y="4343400"/>
            <a:ext cx="5486400" cy="276999"/>
          </a:xfrm>
        </p:spPr>
        <p:txBody>
          <a:bodyPr>
            <a:spAutoFit/>
          </a:bodyPr>
          <a:lstStyle/>
          <a:p>
            <a:r>
              <a:rPr lang="en-GB" sz="1200" kern="1200" dirty="0">
                <a:solidFill>
                  <a:schemeClr val="tx1"/>
                </a:solidFill>
                <a:latin typeface="+mn-lt"/>
                <a:ea typeface="+mn-ea"/>
                <a:cs typeface="+mn-cs"/>
              </a:rPr>
              <a:t>I am sure you have all seen the one where someone turns the tap on and sets the water on fire!</a:t>
            </a:r>
          </a:p>
          <a:p>
            <a:r>
              <a:rPr lang="en-GB" sz="1200" kern="1200" dirty="0">
                <a:solidFill>
                  <a:schemeClr val="tx1"/>
                </a:solidFill>
                <a:latin typeface="+mn-lt"/>
                <a:ea typeface="+mn-ea"/>
                <a:cs typeface="+mn-cs"/>
              </a:rPr>
              <a:t>Duke University in America did a survey</a:t>
            </a:r>
            <a:r>
              <a:rPr lang="en-GB" sz="1200" kern="1200" baseline="0" dirty="0">
                <a:solidFill>
                  <a:schemeClr val="tx1"/>
                </a:solidFill>
                <a:latin typeface="+mn-lt"/>
                <a:ea typeface="+mn-ea"/>
                <a:cs typeface="+mn-cs"/>
              </a:rPr>
              <a:t> in 2013. There are also many other surveys showing the same results.</a:t>
            </a:r>
          </a:p>
          <a:p>
            <a:r>
              <a:rPr lang="en-GB" sz="1200" kern="1200" dirty="0">
                <a:solidFill>
                  <a:schemeClr val="tx1"/>
                </a:solidFill>
                <a:latin typeface="+mn-lt"/>
                <a:ea typeface="+mn-ea"/>
                <a:cs typeface="+mn-cs"/>
              </a:rPr>
              <a:t>1  As</a:t>
            </a:r>
            <a:r>
              <a:rPr lang="en-GB" sz="1200" kern="1200" baseline="0" dirty="0">
                <a:solidFill>
                  <a:schemeClr val="tx1"/>
                </a:solidFill>
                <a:latin typeface="+mn-lt"/>
                <a:ea typeface="+mn-ea"/>
                <a:cs typeface="+mn-cs"/>
              </a:rPr>
              <a:t> you can see, if you live 1km from a well, and take your water from a borehole, you have a much higher chance of methane, ethane, and propane in the water.</a:t>
            </a:r>
          </a:p>
          <a:p>
            <a:r>
              <a:rPr lang="en-GB" sz="1200" kern="1200" baseline="0" dirty="0">
                <a:solidFill>
                  <a:schemeClr val="tx1"/>
                </a:solidFill>
                <a:latin typeface="+mn-lt"/>
                <a:ea typeface="+mn-ea"/>
                <a:cs typeface="+mn-cs"/>
              </a:rPr>
              <a:t>115 of 141 wells were found to have higher than normal levels of gasses in them, and a significant number are in the hazard zone of harm to health and explosion causing damage to property, which has happened. </a:t>
            </a:r>
          </a:p>
          <a:p>
            <a:r>
              <a:rPr lang="en-GB" sz="1200" kern="1200" baseline="0" dirty="0">
                <a:solidFill>
                  <a:schemeClr val="tx1"/>
                </a:solidFill>
                <a:latin typeface="+mn-lt"/>
                <a:ea typeface="+mn-ea"/>
                <a:cs typeface="+mn-cs"/>
              </a:rPr>
              <a:t>The concern is that these gasses are the precursors of greater flows, and other contaminants caused by fracking operations.</a:t>
            </a:r>
            <a:endParaRPr lang="en-GB" sz="1200" kern="1200" dirty="0">
              <a:solidFill>
                <a:schemeClr val="tx1"/>
              </a:solidFill>
              <a:latin typeface="+mn-lt"/>
              <a:ea typeface="+mn-ea"/>
              <a:cs typeface="+mn-cs"/>
            </a:endParaRPr>
          </a:p>
        </p:txBody>
      </p:sp>
    </p:spTree>
    <p:extLst>
      <p:ext uri="{BB962C8B-B14F-4D97-AF65-F5344CB8AC3E}">
        <p14:creationId xmlns:p14="http://schemas.microsoft.com/office/powerpoint/2010/main" val="2520623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800" y="4343400"/>
            <a:ext cx="5486400" cy="276999"/>
          </a:xfrm>
        </p:spPr>
        <p:txBody>
          <a:bodyPr>
            <a:spAutoFit/>
          </a:bodyPr>
          <a:lstStyle/>
          <a:p>
            <a:r>
              <a:rPr lang="en-GB" sz="1200" kern="1200" dirty="0">
                <a:solidFill>
                  <a:schemeClr val="tx1"/>
                </a:solidFill>
                <a:latin typeface="+mn-lt"/>
                <a:ea typeface="+mn-ea"/>
                <a:cs typeface="+mn-cs"/>
              </a:rPr>
              <a:t>There</a:t>
            </a:r>
            <a:r>
              <a:rPr lang="en-GB" sz="1200" kern="1200" baseline="0" dirty="0">
                <a:solidFill>
                  <a:schemeClr val="tx1"/>
                </a:solidFill>
                <a:latin typeface="+mn-lt"/>
                <a:ea typeface="+mn-ea"/>
                <a:cs typeface="+mn-cs"/>
              </a:rPr>
              <a:t> are hundreds of studies relating to health impacts of fracking. 226 in the USA 2015, 0ver 230 in the first six months of 2016. The number has risen exponentially from the first few reports appearing in 2008, and long term effects become obvious.</a:t>
            </a:r>
          </a:p>
          <a:p>
            <a:pPr marL="228600" indent="-228600">
              <a:buAutoNum type="arabicPlain"/>
            </a:pPr>
            <a:r>
              <a:rPr lang="en-GB" sz="1200" kern="1200" baseline="0" dirty="0">
                <a:solidFill>
                  <a:schemeClr val="tx1"/>
                </a:solidFill>
                <a:latin typeface="+mn-lt"/>
                <a:ea typeface="+mn-ea"/>
                <a:cs typeface="+mn-cs"/>
              </a:rPr>
              <a:t>This report provides a summary of all the major studies carried out in America – it runs to 209 pages! </a:t>
            </a:r>
          </a:p>
          <a:p>
            <a:pPr marL="228600" indent="-228600">
              <a:buAutoNum type="arabicPlain"/>
            </a:pPr>
            <a:r>
              <a:rPr lang="en-GB" sz="1200" kern="1200" baseline="0" dirty="0">
                <a:solidFill>
                  <a:schemeClr val="tx1"/>
                </a:solidFill>
                <a:latin typeface="+mn-lt"/>
                <a:ea typeface="+mn-ea"/>
                <a:cs typeface="+mn-cs"/>
              </a:rPr>
              <a:t>Its summary in 2015 was…… </a:t>
            </a:r>
          </a:p>
          <a:p>
            <a:pPr marL="228600" indent="-228600">
              <a:buAutoNum type="arabicPlain"/>
            </a:pPr>
            <a:r>
              <a:rPr lang="en-GB" sz="1200" kern="1200" baseline="0" dirty="0">
                <a:solidFill>
                  <a:schemeClr val="tx1"/>
                </a:solidFill>
                <a:latin typeface="+mn-lt"/>
                <a:ea typeface="+mn-ea"/>
                <a:cs typeface="+mn-cs"/>
              </a:rPr>
              <a:t>In 2016 it called for a complete ban on the industry.</a:t>
            </a:r>
          </a:p>
          <a:p>
            <a:pPr marL="228600" indent="-228600">
              <a:buAutoNum type="arabicPlain"/>
            </a:pPr>
            <a:r>
              <a:rPr lang="en-GB" sz="1200" kern="1200" baseline="0" dirty="0">
                <a:solidFill>
                  <a:schemeClr val="tx1"/>
                </a:solidFill>
                <a:latin typeface="+mn-lt"/>
                <a:ea typeface="+mn-ea"/>
                <a:cs typeface="+mn-cs"/>
              </a:rPr>
              <a:t>The American Journal of Public Health reported ………….It is also calling for a ban on the industry.</a:t>
            </a:r>
          </a:p>
        </p:txBody>
      </p:sp>
    </p:spTree>
    <p:extLst>
      <p:ext uri="{BB962C8B-B14F-4D97-AF65-F5344CB8AC3E}">
        <p14:creationId xmlns:p14="http://schemas.microsoft.com/office/powerpoint/2010/main" val="2767283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800" y="4343400"/>
            <a:ext cx="5486400" cy="276999"/>
          </a:xfrm>
        </p:spPr>
        <p:txBody>
          <a:bodyPr>
            <a:spAutoFit/>
          </a:bodyPr>
          <a:lstStyle/>
          <a:p>
            <a:r>
              <a:rPr lang="en-GB" sz="1200" kern="1200" dirty="0">
                <a:solidFill>
                  <a:schemeClr val="tx1"/>
                </a:solidFill>
                <a:latin typeface="+mn-lt"/>
                <a:ea typeface="+mn-ea"/>
                <a:cs typeface="+mn-cs"/>
              </a:rPr>
              <a:t>Fracking processes trigger Earthquakes?</a:t>
            </a:r>
          </a:p>
          <a:p>
            <a:r>
              <a:rPr lang="en-GB" sz="1200" kern="1200" dirty="0">
                <a:solidFill>
                  <a:schemeClr val="tx1"/>
                </a:solidFill>
                <a:latin typeface="+mn-lt"/>
                <a:ea typeface="+mn-ea"/>
                <a:cs typeface="+mn-cs"/>
              </a:rPr>
              <a:t>California has been severely hit with earthquakes due to the fracking industry.</a:t>
            </a:r>
          </a:p>
          <a:p>
            <a:r>
              <a:rPr lang="en-GB" sz="1200" kern="1200" dirty="0">
                <a:solidFill>
                  <a:schemeClr val="tx1"/>
                </a:solidFill>
                <a:latin typeface="+mn-lt"/>
                <a:ea typeface="+mn-ea"/>
                <a:cs typeface="+mn-cs"/>
              </a:rPr>
              <a:t>Including earthquakes over 5 magnitude.</a:t>
            </a:r>
          </a:p>
          <a:p>
            <a:r>
              <a:rPr lang="en-GB" sz="1200" kern="1200" dirty="0">
                <a:solidFill>
                  <a:schemeClr val="tx1"/>
                </a:solidFill>
                <a:latin typeface="+mn-lt"/>
                <a:ea typeface="+mn-ea"/>
                <a:cs typeface="+mn-cs"/>
              </a:rPr>
              <a:t>The only frack in UK – 2011 -Lancashire, </a:t>
            </a:r>
            <a:r>
              <a:rPr lang="en-GB" sz="1200" kern="1200" dirty="0" err="1">
                <a:solidFill>
                  <a:schemeClr val="tx1"/>
                </a:solidFill>
                <a:latin typeface="+mn-lt"/>
                <a:ea typeface="+mn-ea"/>
                <a:cs typeface="+mn-cs"/>
              </a:rPr>
              <a:t>Caudrilla</a:t>
            </a:r>
            <a:r>
              <a:rPr lang="en-GB" sz="1200" kern="1200" dirty="0">
                <a:solidFill>
                  <a:schemeClr val="tx1"/>
                </a:solidFill>
                <a:latin typeface="+mn-lt"/>
                <a:ea typeface="+mn-ea"/>
                <a:cs typeface="+mn-cs"/>
              </a:rPr>
              <a:t> caused 50 minor earth tremors with one 1.5 and one 2.3 magnitude, which caused minor damage to local property. One of these deformed their own well due to deformation. </a:t>
            </a:r>
          </a:p>
        </p:txBody>
      </p:sp>
    </p:spTree>
    <p:extLst>
      <p:ext uri="{BB962C8B-B14F-4D97-AF65-F5344CB8AC3E}">
        <p14:creationId xmlns:p14="http://schemas.microsoft.com/office/powerpoint/2010/main" val="101311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A watering down of our supposed gold standards are already taking place: For example:</a:t>
            </a:r>
          </a:p>
          <a:p>
            <a:pPr marL="228600" indent="-228600">
              <a:buAutoNum type="arabicPlain"/>
            </a:pPr>
            <a:r>
              <a:rPr lang="en-GB" dirty="0"/>
              <a:t>Although methane is a substance that falls under the COMAH regulations in 2015 the government changed the legislation to exclude onshore gas wells.</a:t>
            </a:r>
          </a:p>
          <a:p>
            <a:pPr marL="228600" indent="-228600">
              <a:buAutoNum type="arabicPlain"/>
            </a:pPr>
            <a:r>
              <a:rPr lang="en-GB" dirty="0"/>
              <a:t>The government has cut the Council’s the Environmental Agency and the Health and Safety Executive to the point that there is significant concern over their ability to regulate effectively. </a:t>
            </a:r>
          </a:p>
          <a:p>
            <a:pPr marL="228600" indent="-228600">
              <a:buAutoNum type="arabicPlain"/>
            </a:pPr>
            <a:r>
              <a:rPr lang="en-GB" dirty="0"/>
              <a:t>If you read the recent Conservative manifesto, it included a section on how fracking will become permitted development. So whilst you struggle for months to get a house extension through the local planning department, a developer can set up a test rig without planning permission. Once they have run 4,000 HGV’s past your front door, then they only need to apply to an office in Whitehall to turn it into a full production facility. This is a major threat to the local democracy that we have established in this country over the last several hundred years. No industry should be above democracy.</a:t>
            </a:r>
          </a:p>
          <a:p>
            <a:pPr marL="0" indent="0">
              <a:buFontTx/>
              <a:buNone/>
            </a:pPr>
            <a:r>
              <a:rPr lang="en-GB" dirty="0"/>
              <a:t>You may ask what other impacts this industry may have upon you.</a:t>
            </a:r>
          </a:p>
        </p:txBody>
      </p:sp>
      <p:sp>
        <p:nvSpPr>
          <p:cNvPr id="4" name="Slide Number Placeholder 3"/>
          <p:cNvSpPr>
            <a:spLocks noGrp="1"/>
          </p:cNvSpPr>
          <p:nvPr>
            <p:ph type="sldNum" sz="quarter" idx="10"/>
          </p:nvPr>
        </p:nvSpPr>
        <p:spPr/>
        <p:txBody>
          <a:bodyPr/>
          <a:lstStyle/>
          <a:p>
            <a:fld id="{DC26550A-62FB-4607-95D9-047CB8928889}" type="slidenum">
              <a:rPr lang="en-GB" smtClean="0"/>
              <a:pPr/>
              <a:t>18</a:t>
            </a:fld>
            <a:endParaRPr lang="en-GB" dirty="0"/>
          </a:p>
        </p:txBody>
      </p:sp>
    </p:spTree>
    <p:extLst>
      <p:ext uri="{BB962C8B-B14F-4D97-AF65-F5344CB8AC3E}">
        <p14:creationId xmlns:p14="http://schemas.microsoft.com/office/powerpoint/2010/main" val="3762491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sz="1200" kern="1200" baseline="0" dirty="0">
                <a:solidFill>
                  <a:schemeClr val="tx1"/>
                </a:solidFill>
                <a:latin typeface="+mn-lt"/>
                <a:ea typeface="+mn-ea"/>
                <a:cs typeface="+mn-cs"/>
              </a:rPr>
              <a:t>This is a well planned by IGas on the outskirts of Chester. You can see schools and residential houses. Over 2,000 pupils within 1 km, and over 3,000 pupils within 2 km.  Also Chester Zoo is just over 1 km away which also draws all its water from the aquifer that the well would pass though.</a:t>
            </a:r>
          </a:p>
          <a:p>
            <a:r>
              <a:rPr lang="en-GB" sz="1200" kern="1200" dirty="0">
                <a:solidFill>
                  <a:schemeClr val="tx1"/>
                </a:solidFill>
                <a:latin typeface="+mn-lt"/>
                <a:ea typeface="+mn-ea"/>
                <a:cs typeface="+mn-cs"/>
              </a:rPr>
              <a:t>Comparing that with</a:t>
            </a:r>
            <a:r>
              <a:rPr lang="en-GB" sz="1200" kern="1200" baseline="0" dirty="0">
                <a:solidFill>
                  <a:schemeClr val="tx1"/>
                </a:solidFill>
                <a:latin typeface="+mn-lt"/>
                <a:ea typeface="+mn-ea"/>
                <a:cs typeface="+mn-cs"/>
              </a:rPr>
              <a:t> Australia, In </a:t>
            </a:r>
            <a:r>
              <a:rPr lang="en-GB" sz="1200" kern="1200" dirty="0">
                <a:solidFill>
                  <a:schemeClr val="tx1"/>
                </a:solidFill>
                <a:latin typeface="+mn-lt"/>
                <a:ea typeface="+mn-ea"/>
                <a:cs typeface="+mn-cs"/>
              </a:rPr>
              <a:t>2013 NSW government introduced a 2km exclusion zone around existing and future residential areas, which they further extended in 2014</a:t>
            </a:r>
            <a:r>
              <a:rPr lang="en-GB" sz="1200" kern="1200" baseline="0" dirty="0">
                <a:solidFill>
                  <a:schemeClr val="tx1"/>
                </a:solidFill>
                <a:latin typeface="+mn-lt"/>
                <a:ea typeface="+mn-ea"/>
                <a:cs typeface="+mn-cs"/>
              </a:rPr>
              <a:t> to include equine and wine industries. A report in 2016 in the USA recommended that the current exclusion zone of 200 ft. should be extended to 2,000 </a:t>
            </a:r>
            <a:r>
              <a:rPr lang="en-GB" sz="1200" kern="1200" baseline="0" dirty="0" err="1">
                <a:solidFill>
                  <a:schemeClr val="tx1"/>
                </a:solidFill>
                <a:latin typeface="+mn-lt"/>
                <a:ea typeface="+mn-ea"/>
                <a:cs typeface="+mn-cs"/>
              </a:rPr>
              <a:t>ft</a:t>
            </a:r>
            <a:r>
              <a:rPr lang="en-GB" sz="1200" kern="1200" baseline="0" dirty="0">
                <a:solidFill>
                  <a:schemeClr val="tx1"/>
                </a:solidFill>
                <a:latin typeface="+mn-lt"/>
                <a:ea typeface="+mn-ea"/>
                <a:cs typeface="+mn-cs"/>
              </a:rPr>
              <a:t> due to the impact of explosions and airborne pollutants. </a:t>
            </a:r>
          </a:p>
          <a:p>
            <a:r>
              <a:rPr lang="en-GB" sz="1200" kern="1200" baseline="0" dirty="0">
                <a:solidFill>
                  <a:schemeClr val="tx1"/>
                </a:solidFill>
                <a:latin typeface="+mn-lt"/>
                <a:ea typeface="+mn-ea"/>
                <a:cs typeface="+mn-cs"/>
              </a:rPr>
              <a:t>This government will not do the same. Public Health England say that they cannot use the evidence from other countries and will only act when they have evidence of ill health in the UK.</a:t>
            </a:r>
          </a:p>
        </p:txBody>
      </p:sp>
      <p:sp>
        <p:nvSpPr>
          <p:cNvPr id="4" name="Slide Number Placeholder 3"/>
          <p:cNvSpPr>
            <a:spLocks noGrp="1"/>
          </p:cNvSpPr>
          <p:nvPr>
            <p:ph type="sldNum" sz="quarter" idx="10"/>
          </p:nvPr>
        </p:nvSpPr>
        <p:spPr/>
        <p:txBody>
          <a:bodyPr/>
          <a:lstStyle/>
          <a:p>
            <a:fld id="{DC26550A-62FB-4607-95D9-047CB8928889}" type="slidenum">
              <a:rPr lang="en-GB" smtClean="0"/>
              <a:pPr/>
              <a:t>19</a:t>
            </a:fld>
            <a:endParaRPr lang="en-GB" dirty="0"/>
          </a:p>
        </p:txBody>
      </p:sp>
    </p:spTree>
    <p:extLst>
      <p:ext uri="{BB962C8B-B14F-4D97-AF65-F5344CB8AC3E}">
        <p14:creationId xmlns:p14="http://schemas.microsoft.com/office/powerpoint/2010/main" val="35512230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lets have a quick look at the difference between conventional, and unconventional gas extraction.</a:t>
            </a:r>
          </a:p>
          <a:p>
            <a:r>
              <a:rPr lang="en-GB" dirty="0"/>
              <a:t>1   Conventional gas is extracted from a reservoir, created by a dome in an impermeable layer in the earths crust. The gas has migrated there over geological time, being filtered by the ground that it passed through. This is North Sea gas, a very clean form of gas.</a:t>
            </a:r>
          </a:p>
          <a:p>
            <a:r>
              <a:rPr lang="en-GB" dirty="0"/>
              <a:t>2   Shale gas is produce by fracturing the shale, and letting the gas escape to be piped out to the surface. We will look at this in more detail shortly.</a:t>
            </a:r>
          </a:p>
          <a:p>
            <a:r>
              <a:rPr lang="en-GB" dirty="0"/>
              <a:t>3   Coalbeds are relatively close to the surface, and are flooded with water. To extract the gas you drill into the coal bed, extract the water, and the gas flows out with the water.</a:t>
            </a:r>
          </a:p>
          <a:p>
            <a:r>
              <a:rPr lang="en-GB" dirty="0"/>
              <a:t>Tight gas is a bit of a hybrid so to keep things simple we will not discuss this technology.</a:t>
            </a:r>
          </a:p>
        </p:txBody>
      </p:sp>
      <p:sp>
        <p:nvSpPr>
          <p:cNvPr id="4" name="Slide Number Placeholder 3"/>
          <p:cNvSpPr>
            <a:spLocks noGrp="1"/>
          </p:cNvSpPr>
          <p:nvPr>
            <p:ph type="sldNum" sz="quarter" idx="10"/>
          </p:nvPr>
        </p:nvSpPr>
        <p:spPr/>
        <p:txBody>
          <a:bodyPr/>
          <a:lstStyle/>
          <a:p>
            <a:fld id="{DC26550A-62FB-4607-95D9-047CB8928889}" type="slidenum">
              <a:rPr lang="en-GB" smtClean="0"/>
              <a:pPr/>
              <a:t>2</a:t>
            </a:fld>
            <a:endParaRPr lang="en-GB" dirty="0"/>
          </a:p>
        </p:txBody>
      </p:sp>
    </p:spTree>
    <p:extLst>
      <p:ext uri="{BB962C8B-B14F-4D97-AF65-F5344CB8AC3E}">
        <p14:creationId xmlns:p14="http://schemas.microsoft.com/office/powerpoint/2010/main" val="566563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we look at the gold standards that Cuadrilla are applying near Blackpool.</a:t>
            </a:r>
          </a:p>
          <a:p>
            <a:r>
              <a:rPr lang="en-GB" dirty="0"/>
              <a:t>1 The Environmental Agency requires 12 </a:t>
            </a:r>
            <a:r>
              <a:rPr lang="en-GB" dirty="0" err="1"/>
              <a:t>mths</a:t>
            </a:r>
            <a:r>
              <a:rPr lang="en-GB" dirty="0"/>
              <a:t> of groundwater monitoring before development begins. This has been breeched and a petition is with the EA to get them to stop work until the monitoring is completed.</a:t>
            </a:r>
          </a:p>
          <a:p>
            <a:r>
              <a:rPr lang="en-GB" dirty="0"/>
              <a:t>2 The planning application indicated strict traffic management on the lorries turning off the A583. This does not seem to be in place and several serious accidents have already happened.</a:t>
            </a:r>
          </a:p>
        </p:txBody>
      </p:sp>
      <p:sp>
        <p:nvSpPr>
          <p:cNvPr id="4" name="Slide Number Placeholder 3"/>
          <p:cNvSpPr>
            <a:spLocks noGrp="1"/>
          </p:cNvSpPr>
          <p:nvPr>
            <p:ph type="sldNum" sz="quarter" idx="10"/>
          </p:nvPr>
        </p:nvSpPr>
        <p:spPr/>
        <p:txBody>
          <a:bodyPr/>
          <a:lstStyle/>
          <a:p>
            <a:fld id="{DC26550A-62FB-4607-95D9-047CB8928889}" type="slidenum">
              <a:rPr lang="en-GB" smtClean="0"/>
              <a:pPr/>
              <a:t>20</a:t>
            </a:fld>
            <a:endParaRPr lang="en-GB" dirty="0"/>
          </a:p>
        </p:txBody>
      </p:sp>
    </p:spTree>
    <p:extLst>
      <p:ext uri="{BB962C8B-B14F-4D97-AF65-F5344CB8AC3E}">
        <p14:creationId xmlns:p14="http://schemas.microsoft.com/office/powerpoint/2010/main" val="373416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is some anecdotal evidence on housing from the national press:</a:t>
            </a:r>
          </a:p>
          <a:p>
            <a:pPr marL="228600" indent="-228600">
              <a:buAutoNum type="arabicPlain"/>
            </a:pPr>
            <a:r>
              <a:rPr lang="en-GB" dirty="0"/>
              <a:t>In Blackpool a house close to the fracking site was impacted dramatically. This house price dropped by 75%, Subsequently other houses in the area have seem similar losses</a:t>
            </a:r>
          </a:p>
          <a:p>
            <a:pPr marL="228600" indent="-228600">
              <a:buAutoNum type="arabicPlain"/>
            </a:pPr>
            <a:r>
              <a:rPr lang="en-GB" dirty="0"/>
              <a:t>In Australia one of the biggest mortgage lenders stopped lending if unconventional gas extraction was taking place on or in the immediate vicinity of the property. Their logic was that no one knows what may happen in 25yrs, which is the lifetime of a traditional mortgage.</a:t>
            </a:r>
          </a:p>
          <a:p>
            <a:pPr marL="228600" indent="-228600">
              <a:buAutoNum type="arabicPlain"/>
            </a:pPr>
            <a:r>
              <a:rPr lang="en-GB" dirty="0"/>
              <a:t>In the UK the government is withholding a report on expected falls in house prices. A leaked document indicates a 3 to 14% drop in house price.</a:t>
            </a:r>
          </a:p>
          <a:p>
            <a:pPr marL="228600" indent="-228600">
              <a:buAutoNum type="arabicPlain"/>
            </a:pPr>
            <a:r>
              <a:rPr lang="en-GB" dirty="0"/>
              <a:t>Last year people that were impacted by floods had problems with their house insurance if the house was close to a fracking area. </a:t>
            </a:r>
          </a:p>
        </p:txBody>
      </p:sp>
      <p:sp>
        <p:nvSpPr>
          <p:cNvPr id="4" name="Slide Number Placeholder 3"/>
          <p:cNvSpPr>
            <a:spLocks noGrp="1"/>
          </p:cNvSpPr>
          <p:nvPr>
            <p:ph type="sldNum" sz="quarter" idx="10"/>
          </p:nvPr>
        </p:nvSpPr>
        <p:spPr/>
        <p:txBody>
          <a:bodyPr/>
          <a:lstStyle/>
          <a:p>
            <a:fld id="{DC26550A-62FB-4607-95D9-047CB8928889}" type="slidenum">
              <a:rPr lang="en-GB" smtClean="0"/>
              <a:pPr/>
              <a:t>21</a:t>
            </a:fld>
            <a:endParaRPr lang="en-GB" dirty="0"/>
          </a:p>
        </p:txBody>
      </p:sp>
    </p:spTree>
    <p:extLst>
      <p:ext uri="{BB962C8B-B14F-4D97-AF65-F5344CB8AC3E}">
        <p14:creationId xmlns:p14="http://schemas.microsoft.com/office/powerpoint/2010/main" val="3036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a:t>
            </a:r>
            <a:r>
              <a:rPr lang="en-GB" baseline="0" dirty="0"/>
              <a:t> are often quoted energy security as the reason to frack. </a:t>
            </a:r>
          </a:p>
          <a:p>
            <a:pPr marL="228600" indent="-228600">
              <a:buAutoNum type="arabicPlain"/>
            </a:pPr>
            <a:r>
              <a:rPr lang="en-GB" baseline="0" dirty="0"/>
              <a:t>The British Geological Survey in 2014 suggested there was 2,900 BCM of coal bed methane, of which 290 MCM was recoverable. This would last for three years at current consumption.</a:t>
            </a:r>
          </a:p>
          <a:p>
            <a:pPr marL="228600" indent="-228600">
              <a:buAutoNum type="arabicPlain"/>
            </a:pPr>
            <a:r>
              <a:rPr lang="en-GB" baseline="0" dirty="0"/>
              <a:t>The British Geological Survey in 2014 suggested there was 37,600 BCM of shale gas in the ground, but did not know if it could be extracted and so concluded it was not possible to calculate how much was available.</a:t>
            </a:r>
          </a:p>
          <a:p>
            <a:pPr marL="228600" indent="-228600">
              <a:buAutoNum type="arabicPlain"/>
            </a:pPr>
            <a:r>
              <a:rPr lang="en-GB" baseline="0" dirty="0"/>
              <a:t>The US Energy Information Agency who likes to know about these things reviewed our geological data and suggested there is 735 BCM of extractable shale gas under the UK.</a:t>
            </a:r>
          </a:p>
          <a:p>
            <a:pPr marL="228600" marR="0" lvl="0" indent="-228600" algn="l" defTabSz="914400" rtl="0" eaLnBrk="1" fontAlgn="auto" latinLnBrk="0" hangingPunct="1">
              <a:lnSpc>
                <a:spcPct val="100000"/>
              </a:lnSpc>
              <a:spcBef>
                <a:spcPts val="0"/>
              </a:spcBef>
              <a:spcAft>
                <a:spcPts val="0"/>
              </a:spcAft>
              <a:buClrTx/>
              <a:buSzTx/>
              <a:buFontTx/>
              <a:buAutoNum type="arabicPlain"/>
              <a:tabLst/>
              <a:defRPr/>
            </a:pPr>
            <a:r>
              <a:rPr lang="en-GB" baseline="0" dirty="0"/>
              <a:t>From these analysis it can be derived that a completely fracked UK would give us between 3 to 9 years gas independence.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If you think these are dodgy number let me approach it from a different angle.</a:t>
            </a:r>
          </a:p>
        </p:txBody>
      </p:sp>
      <p:sp>
        <p:nvSpPr>
          <p:cNvPr id="4" name="Slide Number Placeholder 3"/>
          <p:cNvSpPr>
            <a:spLocks noGrp="1"/>
          </p:cNvSpPr>
          <p:nvPr>
            <p:ph type="sldNum" sz="quarter" idx="10"/>
          </p:nvPr>
        </p:nvSpPr>
        <p:spPr/>
        <p:txBody>
          <a:bodyPr/>
          <a:lstStyle/>
          <a:p>
            <a:fld id="{DC26550A-62FB-4607-95D9-047CB8928889}" type="slidenum">
              <a:rPr lang="en-GB" smtClean="0"/>
              <a:pPr/>
              <a:t>22</a:t>
            </a:fld>
            <a:endParaRPr lang="en-GB" dirty="0"/>
          </a:p>
        </p:txBody>
      </p:sp>
    </p:spTree>
    <p:extLst>
      <p:ext uri="{BB962C8B-B14F-4D97-AF65-F5344CB8AC3E}">
        <p14:creationId xmlns:p14="http://schemas.microsoft.com/office/powerpoint/2010/main" val="1556944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26550A-62FB-4607-95D9-047CB8928889}" type="slidenum">
              <a:rPr lang="en-GB" smtClean="0"/>
              <a:pPr/>
              <a:t>23</a:t>
            </a:fld>
            <a:endParaRPr lang="en-GB" dirty="0"/>
          </a:p>
        </p:txBody>
      </p:sp>
    </p:spTree>
    <p:extLst>
      <p:ext uri="{BB962C8B-B14F-4D97-AF65-F5344CB8AC3E}">
        <p14:creationId xmlns:p14="http://schemas.microsoft.com/office/powerpoint/2010/main" val="16088940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C26550A-62FB-4607-95D9-047CB8928889}" type="slidenum">
              <a:rPr lang="en-GB" smtClean="0"/>
              <a:pPr/>
              <a:t>24</a:t>
            </a:fld>
            <a:endParaRPr lang="en-GB" dirty="0"/>
          </a:p>
        </p:txBody>
      </p:sp>
    </p:spTree>
    <p:extLst>
      <p:ext uri="{BB962C8B-B14F-4D97-AF65-F5344CB8AC3E}">
        <p14:creationId xmlns:p14="http://schemas.microsoft.com/office/powerpoint/2010/main" val="1324278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effectLst/>
              </a:rPr>
              <a:t>Lets have a look at the history of this technology. Here you can see the explosive growth of shale gas extraction post deregulation in 2005, and a flattening off as gas prices dropped and a number of US gas companies went bankrupt in 2015 / 16 as a result of low gas prices. </a:t>
            </a:r>
            <a:r>
              <a:rPr lang="en-GB" dirty="0">
                <a:effectLst/>
              </a:rPr>
              <a:t>Whilst fracking</a:t>
            </a:r>
            <a:r>
              <a:rPr lang="en-GB" baseline="0" dirty="0">
                <a:effectLst/>
              </a:rPr>
              <a:t> has been used since the 1950’s to stimulate oil wells at the end of their lives:</a:t>
            </a:r>
          </a:p>
          <a:p>
            <a:pPr marL="228600" indent="-228600">
              <a:buAutoNum type="arabicPlain"/>
            </a:pPr>
            <a:r>
              <a:rPr lang="en-GB" baseline="0" dirty="0">
                <a:effectLst/>
              </a:rPr>
              <a:t>The f</a:t>
            </a:r>
            <a:r>
              <a:rPr lang="en-GB" dirty="0">
                <a:effectLst/>
              </a:rPr>
              <a:t>irst successful “Unconventional Gas</a:t>
            </a:r>
            <a:r>
              <a:rPr lang="en-GB" baseline="0" dirty="0">
                <a:effectLst/>
              </a:rPr>
              <a:t> Extraction” took place in the USA in 1992. Unconventional gas extraction means the ability to drill down, along, and to fracture the rock beds across a large area to release the gas contained within.</a:t>
            </a:r>
          </a:p>
          <a:p>
            <a:pPr marL="228600" indent="-228600">
              <a:buAutoNum type="arabicPlain"/>
            </a:pPr>
            <a:r>
              <a:rPr lang="en-GB" dirty="0">
                <a:effectLst/>
              </a:rPr>
              <a:t>Little happened in America until the 2005 Energy Policy Act was passed, exempting the fracking companies from a</a:t>
            </a:r>
            <a:r>
              <a:rPr lang="en-GB" baseline="0" dirty="0">
                <a:effectLst/>
              </a:rPr>
              <a:t> lot of environmental legislation</a:t>
            </a:r>
          </a:p>
          <a:p>
            <a:pPr marL="171450" indent="-171450">
              <a:buFont typeface="Arial" panose="020B0604020202020204" pitchFamily="34" charset="0"/>
              <a:buChar char="•"/>
            </a:pPr>
            <a:r>
              <a:rPr lang="en-GB" dirty="0"/>
              <a:t>Compensation and liability act – fracking companies can not be held liable for damages caused</a:t>
            </a:r>
          </a:p>
          <a:p>
            <a:pPr marL="171450" indent="-171450">
              <a:buFont typeface="Arial" panose="020B0604020202020204" pitchFamily="34" charset="0"/>
              <a:buChar char="•"/>
            </a:pPr>
            <a:r>
              <a:rPr lang="en-GB" dirty="0"/>
              <a:t>Resource conservation act – fracking companies need not conserve valuable resources</a:t>
            </a:r>
          </a:p>
          <a:p>
            <a:pPr marL="171450" indent="-171450">
              <a:buFont typeface="Arial" panose="020B0604020202020204" pitchFamily="34" charset="0"/>
              <a:buChar char="•"/>
            </a:pPr>
            <a:r>
              <a:rPr lang="en-GB" dirty="0"/>
              <a:t>Safe drinking water – fracking companies can not be held liable for polluting drinking water</a:t>
            </a:r>
          </a:p>
          <a:p>
            <a:pPr marL="171450" indent="-171450">
              <a:buFont typeface="Arial" panose="020B0604020202020204" pitchFamily="34" charset="0"/>
              <a:buChar char="•"/>
            </a:pPr>
            <a:r>
              <a:rPr lang="en-GB" dirty="0"/>
              <a:t>Clean</a:t>
            </a:r>
            <a:r>
              <a:rPr lang="en-GB" baseline="0" dirty="0"/>
              <a:t> air act – fracking companies can not be held liable for polluting the air</a:t>
            </a:r>
          </a:p>
          <a:p>
            <a:pPr marL="171450" indent="-171450">
              <a:buFont typeface="Arial" panose="020B0604020202020204" pitchFamily="34" charset="0"/>
              <a:buChar char="•"/>
            </a:pPr>
            <a:r>
              <a:rPr lang="en-GB" baseline="0" dirty="0"/>
              <a:t>National Environmental Policy act  - a whole range of other minor environmental legislation that no longer applies to the fracking industry</a:t>
            </a:r>
          </a:p>
        </p:txBody>
      </p:sp>
      <p:sp>
        <p:nvSpPr>
          <p:cNvPr id="4" name="Slide Number Placeholder 3"/>
          <p:cNvSpPr>
            <a:spLocks noGrp="1"/>
          </p:cNvSpPr>
          <p:nvPr>
            <p:ph type="sldNum" sz="quarter" idx="10"/>
          </p:nvPr>
        </p:nvSpPr>
        <p:spPr/>
        <p:txBody>
          <a:bodyPr/>
          <a:lstStyle/>
          <a:p>
            <a:fld id="{DC26550A-62FB-4607-95D9-047CB8928889}" type="slidenum">
              <a:rPr lang="en-GB" smtClean="0"/>
              <a:pPr/>
              <a:t>3</a:t>
            </a:fld>
            <a:endParaRPr lang="en-GB" dirty="0"/>
          </a:p>
        </p:txBody>
      </p:sp>
    </p:spTree>
    <p:extLst>
      <p:ext uri="{BB962C8B-B14F-4D97-AF65-F5344CB8AC3E}">
        <p14:creationId xmlns:p14="http://schemas.microsoft.com/office/powerpoint/2010/main" val="26072417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These are the active licenses in Cheshire. The west of Cheshire is licensed to IGas and the east of Cheshire is licensed to INEOS.</a:t>
            </a:r>
          </a:p>
          <a:p>
            <a:r>
              <a:rPr lang="en-GB" sz="1200" kern="1200" dirty="0">
                <a:solidFill>
                  <a:schemeClr val="tx1"/>
                </a:solidFill>
                <a:latin typeface="+mn-lt"/>
                <a:ea typeface="+mn-ea"/>
                <a:cs typeface="+mn-cs"/>
              </a:rPr>
              <a:t>Each license also has a work programme associated with it.</a:t>
            </a:r>
          </a:p>
          <a:p>
            <a:r>
              <a:rPr lang="en-GB" sz="1200" kern="1200" dirty="0">
                <a:solidFill>
                  <a:schemeClr val="tx1"/>
                </a:solidFill>
                <a:latin typeface="+mn-lt"/>
                <a:ea typeface="+mn-ea"/>
                <a:cs typeface="+mn-cs"/>
              </a:rPr>
              <a:t>1  We are in block 184</a:t>
            </a:r>
          </a:p>
          <a:p>
            <a:r>
              <a:rPr lang="en-GB" sz="1200" kern="1200" dirty="0">
                <a:solidFill>
                  <a:schemeClr val="tx1"/>
                </a:solidFill>
                <a:latin typeface="+mn-lt"/>
                <a:ea typeface="+mn-ea"/>
                <a:cs typeface="+mn-cs"/>
              </a:rPr>
              <a:t>2  For example in this block…….</a:t>
            </a:r>
          </a:p>
        </p:txBody>
      </p:sp>
      <p:sp>
        <p:nvSpPr>
          <p:cNvPr id="4" name="Slide Number Placeholder 3"/>
          <p:cNvSpPr>
            <a:spLocks noGrp="1"/>
          </p:cNvSpPr>
          <p:nvPr>
            <p:ph type="sldNum" sz="quarter" idx="10"/>
          </p:nvPr>
        </p:nvSpPr>
        <p:spPr/>
        <p:txBody>
          <a:bodyPr/>
          <a:lstStyle/>
          <a:p>
            <a:fld id="{DC26550A-62FB-4607-95D9-047CB8928889}" type="slidenum">
              <a:rPr lang="en-GB" smtClean="0"/>
              <a:pPr/>
              <a:t>4</a:t>
            </a:fld>
            <a:endParaRPr lang="en-GB" dirty="0"/>
          </a:p>
        </p:txBody>
      </p:sp>
    </p:spTree>
    <p:extLst>
      <p:ext uri="{BB962C8B-B14F-4D97-AF65-F5344CB8AC3E}">
        <p14:creationId xmlns:p14="http://schemas.microsoft.com/office/powerpoint/2010/main" val="484357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baseline="0" dirty="0"/>
              <a:t>This is a view of the ground under Cheshire in a slice from west to east. This image is taken from an INEOS brochure. </a:t>
            </a:r>
          </a:p>
          <a:p>
            <a:pPr marL="228600" indent="-228600">
              <a:buAutoNum type="arabicPlain"/>
            </a:pPr>
            <a:r>
              <a:rPr lang="en-GB" baseline="0" dirty="0"/>
              <a:t>This is from a drill that was undertaken in 1982, and is somewhere under the park and ride on Sealand Road. </a:t>
            </a:r>
          </a:p>
          <a:p>
            <a:pPr marL="228600" indent="-228600">
              <a:buAutoNum type="arabicPlain"/>
            </a:pPr>
            <a:r>
              <a:rPr lang="en-GB" baseline="0" dirty="0"/>
              <a:t>Beneath the soil there is a layer of sandstone and pebble beds. These are sufficiently porous to allow water to flow. This is the Sherwood Aquifer that supplies water to many villages and farms in Cheshire. It supplies all the water to Chester Zoo. The slanting lines represent faults in the earths crust.</a:t>
            </a:r>
          </a:p>
          <a:p>
            <a:pPr marL="228600" indent="-228600">
              <a:buAutoNum type="arabicPlain"/>
            </a:pPr>
            <a:r>
              <a:rPr lang="en-GB" baseline="0" dirty="0"/>
              <a:t>Beneath the aquifer is mudstone, which is less porous and helps to keep the water in the aquifer. </a:t>
            </a:r>
          </a:p>
          <a:p>
            <a:pPr marL="228600" indent="-228600">
              <a:buAutoNum type="arabicPlain"/>
            </a:pPr>
            <a:r>
              <a:rPr lang="en-GB" baseline="0" dirty="0"/>
              <a:t>Beneath the mudstone we find coal seams, these are generally very thin and difficult to mine.</a:t>
            </a:r>
          </a:p>
          <a:p>
            <a:pPr marL="228600" indent="-228600">
              <a:buAutoNum type="arabicPlain"/>
            </a:pPr>
            <a:r>
              <a:rPr lang="en-GB" baseline="0" dirty="0"/>
              <a:t>Beneath the coal seams we find Boland Shale which is thought to have up to 5% organic matter trapped in it, which due to pressure and temperature over the years has converted into gas.</a:t>
            </a:r>
          </a:p>
          <a:p>
            <a:pPr marL="228600" indent="-228600">
              <a:buAutoNum type="arabicPlain"/>
            </a:pPr>
            <a:r>
              <a:rPr lang="en-GB" baseline="0" dirty="0"/>
              <a:t>What is of particular concern around here is the Blacon Basin which is the thickest and shallowest deposit of shale in Cheshire.</a:t>
            </a:r>
          </a:p>
        </p:txBody>
      </p:sp>
      <p:sp>
        <p:nvSpPr>
          <p:cNvPr id="4" name="Slide Number Placeholder 3"/>
          <p:cNvSpPr>
            <a:spLocks noGrp="1"/>
          </p:cNvSpPr>
          <p:nvPr>
            <p:ph type="sldNum" sz="quarter" idx="10"/>
          </p:nvPr>
        </p:nvSpPr>
        <p:spPr/>
        <p:txBody>
          <a:bodyPr/>
          <a:lstStyle/>
          <a:p>
            <a:fld id="{DC26550A-62FB-4607-95D9-047CB8928889}" type="slidenum">
              <a:rPr lang="en-GB" smtClean="0"/>
              <a:pPr/>
              <a:t>5</a:t>
            </a:fld>
            <a:endParaRPr lang="en-GB" dirty="0"/>
          </a:p>
        </p:txBody>
      </p:sp>
    </p:spTree>
    <p:extLst>
      <p:ext uri="{BB962C8B-B14F-4D97-AF65-F5344CB8AC3E}">
        <p14:creationId xmlns:p14="http://schemas.microsoft.com/office/powerpoint/2010/main" val="2475916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lain"/>
            </a:pPr>
            <a:r>
              <a:rPr lang="en-GB" dirty="0"/>
              <a:t>A well is then sunk into the shale deposits some 2,000m deep.</a:t>
            </a:r>
          </a:p>
          <a:p>
            <a:pPr marL="228600" indent="-228600">
              <a:buAutoNum type="arabicPlain"/>
            </a:pPr>
            <a:r>
              <a:rPr lang="en-GB" dirty="0"/>
              <a:t>The well is then deviated along the bed of the shale, to a distance of up to 2 km.</a:t>
            </a:r>
          </a:p>
          <a:p>
            <a:pPr marL="228600" indent="-228600">
              <a:buAutoNum type="arabicPlain"/>
            </a:pPr>
            <a:r>
              <a:rPr lang="en-GB" dirty="0"/>
              <a:t>This process generates about 5,400t of non hazardous waste, and 3,800t of hazardous waste. The Non Hazardous waste is drillings containing a non hazardous polymer used as a drilling lubricant. Hazardous waste is drillings containing Oil Based Mud used as a lubricant when drilling through harder rock. This all goes off to landfill.</a:t>
            </a:r>
          </a:p>
          <a:p>
            <a:pPr marL="228600" marR="0" lvl="0" indent="-228600" algn="l" defTabSz="914400" rtl="0" eaLnBrk="1" fontAlgn="auto" latinLnBrk="0" hangingPunct="1">
              <a:lnSpc>
                <a:spcPct val="100000"/>
              </a:lnSpc>
              <a:spcBef>
                <a:spcPts val="0"/>
              </a:spcBef>
              <a:spcAft>
                <a:spcPts val="0"/>
              </a:spcAft>
              <a:buClrTx/>
              <a:buSzTx/>
              <a:buFontTx/>
              <a:buAutoNum type="arabicPlain"/>
              <a:tabLst/>
              <a:defRPr/>
            </a:pPr>
            <a:r>
              <a:rPr lang="en-GB" dirty="0"/>
              <a:t>Once complete the pipe is fractured to allow fluids out into the surrounding rock.</a:t>
            </a:r>
          </a:p>
          <a:p>
            <a:pPr marL="228600" indent="-228600">
              <a:buAutoNum type="arabicPlain"/>
            </a:pPr>
            <a:r>
              <a:rPr lang="en-GB" dirty="0"/>
              <a:t>Fluid containing sand is then pumped at pressures of up to 1,000 bar which fractures the shale up to a distance of 500m from the pipe. The aim is to insert sand into the cracks that are created to hold them open to enable the gas to flow out when the water  is removed. 30 to 35 thousand tons of fluid is used in the fracking process. This fluid contains Polyacrylamide to suspend the sand, and Hydrochloric acid to dissolve and open the fractures to make the gas flow better.</a:t>
            </a:r>
          </a:p>
          <a:p>
            <a:pPr marL="228600" indent="-228600">
              <a:buAutoNum type="arabicPlain"/>
            </a:pPr>
            <a:r>
              <a:rPr lang="en-GB" dirty="0"/>
              <a:t>Additional chemicals are added to control the growth of unwanted bacteria in the ground, corrosion inhibitors to stop the well from going rusty, and other agents to improve the handling of the slurry.</a:t>
            </a:r>
          </a:p>
        </p:txBody>
      </p:sp>
      <p:sp>
        <p:nvSpPr>
          <p:cNvPr id="4" name="Slide Number Placeholder 3"/>
          <p:cNvSpPr>
            <a:spLocks noGrp="1"/>
          </p:cNvSpPr>
          <p:nvPr>
            <p:ph type="sldNum" sz="quarter" idx="10"/>
          </p:nvPr>
        </p:nvSpPr>
        <p:spPr/>
        <p:txBody>
          <a:bodyPr/>
          <a:lstStyle/>
          <a:p>
            <a:fld id="{DC26550A-62FB-4607-95D9-047CB8928889}" type="slidenum">
              <a:rPr lang="en-GB" smtClean="0"/>
              <a:pPr/>
              <a:t>6</a:t>
            </a:fld>
            <a:endParaRPr lang="en-GB" dirty="0"/>
          </a:p>
        </p:txBody>
      </p:sp>
    </p:spTree>
    <p:extLst>
      <p:ext uri="{BB962C8B-B14F-4D97-AF65-F5344CB8AC3E}">
        <p14:creationId xmlns:p14="http://schemas.microsoft.com/office/powerpoint/2010/main" val="1825124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lain"/>
            </a:pPr>
            <a:r>
              <a:rPr lang="en-GB" dirty="0"/>
              <a:t>A period of flow testing then takes place to determine the gas flow available. The gas is flared off close to the drilling rig. Remember that this is untreated gas that is being flared off, and significant carcinogens and toxins are put into air.</a:t>
            </a:r>
          </a:p>
          <a:p>
            <a:pPr marL="228600" indent="-228600">
              <a:buAutoNum type="arabicPlain"/>
            </a:pPr>
            <a:r>
              <a:rPr lang="en-GB" dirty="0"/>
              <a:t>Cuadrilla expect this phase to take up to 3 months at Blackpool.</a:t>
            </a:r>
          </a:p>
          <a:p>
            <a:pPr marL="228600" indent="-228600">
              <a:buAutoNum type="arabicPlain"/>
            </a:pPr>
            <a:r>
              <a:rPr lang="en-GB" dirty="0"/>
              <a:t>Finally the gas is connected to the processing plant and production commences.</a:t>
            </a:r>
          </a:p>
          <a:p>
            <a:pPr marL="228600" indent="-228600">
              <a:buAutoNum type="arabicPlain"/>
            </a:pPr>
            <a:r>
              <a:rPr lang="en-GB" dirty="0"/>
              <a:t>As you can see you get quite a lot of gas over the lifetime of the well, together with an estimated 50,000t of fluid. The fluid will have been in intimate contact with the shale, and will have absorbed chemicals which will require specialist processing. From EA analysis of flowback water from Lancashire, you can see the volume of some of the chemicals that are expected….. At the moment this fluid can only be disposed of in one of three plants in the UK. The last time I spoke to INEOS they plan to use a processing plant in Glasgow.</a:t>
            </a:r>
          </a:p>
          <a:p>
            <a:pPr marL="228600" indent="-228600">
              <a:buAutoNum type="arabicPlain"/>
            </a:pPr>
            <a:r>
              <a:rPr lang="en-GB" dirty="0"/>
              <a:t>As you can imagine, these volumes require quite a lot of truck movement. Again Cuadrilla information suggests that this will be 4,000 HGV movements and another 4,000 LGV movements.</a:t>
            </a:r>
          </a:p>
          <a:p>
            <a:pPr marL="228600" indent="-228600">
              <a:buAutoNum type="arabicPlain"/>
            </a:pPr>
            <a:r>
              <a:rPr lang="en-GB" dirty="0"/>
              <a:t>Cuadrilla also indicate that only 0.1 of a Full time job will be created once the well is in production, so you can see where most of the jobs are.</a:t>
            </a:r>
          </a:p>
        </p:txBody>
      </p:sp>
      <p:sp>
        <p:nvSpPr>
          <p:cNvPr id="4" name="Slide Number Placeholder 3"/>
          <p:cNvSpPr>
            <a:spLocks noGrp="1"/>
          </p:cNvSpPr>
          <p:nvPr>
            <p:ph type="sldNum" sz="quarter" idx="10"/>
          </p:nvPr>
        </p:nvSpPr>
        <p:spPr/>
        <p:txBody>
          <a:bodyPr/>
          <a:lstStyle/>
          <a:p>
            <a:fld id="{DC26550A-62FB-4607-95D9-047CB8928889}" type="slidenum">
              <a:rPr lang="en-GB" smtClean="0"/>
              <a:pPr/>
              <a:t>7</a:t>
            </a:fld>
            <a:endParaRPr lang="en-GB" dirty="0"/>
          </a:p>
        </p:txBody>
      </p:sp>
    </p:spTree>
    <p:extLst>
      <p:ext uri="{BB962C8B-B14F-4D97-AF65-F5344CB8AC3E}">
        <p14:creationId xmlns:p14="http://schemas.microsoft.com/office/powerpoint/2010/main" val="2520204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800" y="4343400"/>
            <a:ext cx="5486400" cy="1200329"/>
          </a:xfrm>
        </p:spPr>
        <p:txBody>
          <a:bodyPr>
            <a:spAutoFit/>
          </a:bodyPr>
          <a:lstStyle/>
          <a:p>
            <a:r>
              <a:rPr lang="en-GB" sz="1200" kern="1200" dirty="0">
                <a:solidFill>
                  <a:schemeClr val="tx1"/>
                </a:solidFill>
                <a:latin typeface="+mn-lt"/>
                <a:ea typeface="+mn-ea"/>
                <a:cs typeface="+mn-cs"/>
              </a:rPr>
              <a:t>1  The graph shows that gas production declines rapidly – between 65% and 85% of the total gas in 3 years.</a:t>
            </a:r>
          </a:p>
          <a:p>
            <a:r>
              <a:rPr lang="en-GB" sz="1200" kern="1200" dirty="0">
                <a:solidFill>
                  <a:schemeClr val="tx1"/>
                </a:solidFill>
                <a:latin typeface="+mn-lt"/>
                <a:ea typeface="+mn-ea"/>
                <a:cs typeface="+mn-cs"/>
              </a:rPr>
              <a:t>Because of the rapid decline</a:t>
            </a:r>
            <a:r>
              <a:rPr lang="en-GB" sz="1200" kern="1200" baseline="0" dirty="0">
                <a:solidFill>
                  <a:schemeClr val="tx1"/>
                </a:solidFill>
                <a:latin typeface="+mn-lt"/>
                <a:ea typeface="+mn-ea"/>
                <a:cs typeface="+mn-cs"/>
              </a:rPr>
              <a:t> in well production, new ones are constantly required and so the industry needs to open up new wells on a “rolling wave” to keep production flowing.</a:t>
            </a:r>
          </a:p>
          <a:p>
            <a:r>
              <a:rPr lang="en-GB" sz="1200" kern="1200" baseline="0" dirty="0">
                <a:solidFill>
                  <a:schemeClr val="tx1"/>
                </a:solidFill>
                <a:latin typeface="+mn-lt"/>
                <a:ea typeface="+mn-ea"/>
                <a:cs typeface="+mn-cs"/>
              </a:rPr>
              <a:t>2  Most wells last for 5 to 10 years after which they are abandoned.</a:t>
            </a:r>
          </a:p>
        </p:txBody>
      </p:sp>
    </p:spTree>
    <p:extLst>
      <p:ext uri="{BB962C8B-B14F-4D97-AF65-F5344CB8AC3E}">
        <p14:creationId xmlns:p14="http://schemas.microsoft.com/office/powerpoint/2010/main" val="1190296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5800" y="4343400"/>
            <a:ext cx="5486400" cy="461665"/>
          </a:xfrm>
        </p:spPr>
        <p:txBody>
          <a:bodyPr>
            <a:spAutoFit/>
          </a:bodyPr>
          <a:lstStyle/>
          <a:p>
            <a:r>
              <a:rPr lang="en-GB" sz="1200" kern="1200" dirty="0">
                <a:solidFill>
                  <a:schemeClr val="tx1"/>
                </a:solidFill>
                <a:latin typeface="+mn-lt"/>
                <a:ea typeface="+mn-ea"/>
                <a:cs typeface="+mn-cs"/>
              </a:rPr>
              <a:t>Because</a:t>
            </a:r>
            <a:r>
              <a:rPr lang="en-GB" sz="1200" kern="1200" baseline="0" dirty="0">
                <a:solidFill>
                  <a:schemeClr val="tx1"/>
                </a:solidFill>
                <a:latin typeface="+mn-lt"/>
                <a:ea typeface="+mn-ea"/>
                <a:cs typeface="+mn-cs"/>
              </a:rPr>
              <a:t> the frack can only extend 2 km, a lot of wells are required to extract the gas from the ground.</a:t>
            </a:r>
          </a:p>
          <a:p>
            <a:pPr marL="0" indent="0">
              <a:buNone/>
            </a:pPr>
            <a:r>
              <a:rPr lang="en-GB" sz="1200" kern="1200" baseline="0" dirty="0">
                <a:solidFill>
                  <a:schemeClr val="tx1"/>
                </a:solidFill>
                <a:latin typeface="+mn-lt"/>
                <a:ea typeface="+mn-ea"/>
                <a:cs typeface="+mn-cs"/>
              </a:rPr>
              <a:t>This is a document that INEOS went out to tender with in 2016. As you can see the sites fall on a matrix of approximately I km by 4 km. Each site containing 12 to 14 wells.</a:t>
            </a:r>
          </a:p>
          <a:p>
            <a:pPr marL="228600" indent="-228600">
              <a:buAutoNum type="arabicPlain"/>
            </a:pPr>
            <a:r>
              <a:rPr lang="en-GB" sz="1200" kern="1200" baseline="0" dirty="0">
                <a:solidFill>
                  <a:schemeClr val="tx1"/>
                </a:solidFill>
                <a:latin typeface="+mn-lt"/>
                <a:ea typeface="+mn-ea"/>
                <a:cs typeface="+mn-cs"/>
              </a:rPr>
              <a:t>This amounts to 396 wells in a 10km square, which is the about the distance between here and the Vauxhall Factory in Ellesmere Port.</a:t>
            </a:r>
          </a:p>
          <a:p>
            <a:pPr marL="228600" indent="-228600">
              <a:buAutoNum type="arabicPlain"/>
            </a:pPr>
            <a:r>
              <a:rPr lang="en-GB" sz="1200" kern="1200" baseline="0" dirty="0">
                <a:solidFill>
                  <a:schemeClr val="tx1"/>
                </a:solidFill>
                <a:latin typeface="+mn-lt"/>
                <a:ea typeface="+mn-ea"/>
                <a:cs typeface="+mn-cs"/>
              </a:rPr>
              <a:t>As we have seen each well requires 4,000 truck movements, this 10 km square will require in the region of 1.5 million HGV movements, and another 1.5 million LGV movements to create and service. </a:t>
            </a:r>
          </a:p>
          <a:p>
            <a:pPr marL="228600" indent="-228600">
              <a:buAutoNum type="arabicPlain"/>
            </a:pPr>
            <a:r>
              <a:rPr lang="en-GB" sz="1200" kern="1200" baseline="0" dirty="0">
                <a:solidFill>
                  <a:schemeClr val="tx1"/>
                </a:solidFill>
                <a:latin typeface="+mn-lt"/>
                <a:ea typeface="+mn-ea"/>
                <a:cs typeface="+mn-cs"/>
              </a:rPr>
              <a:t>There is also 12 million tons of water from our drinking water supply, which is a little difficult to visualise. Try thinking of 24 Liverpool Anglican Cathedrals. All of this water is returned and has to be disposed of.</a:t>
            </a:r>
          </a:p>
          <a:p>
            <a:pPr marL="0" indent="0">
              <a:buNone/>
            </a:pPr>
            <a:r>
              <a:rPr lang="en-GB" sz="1200" kern="1200" baseline="0" dirty="0">
                <a:solidFill>
                  <a:schemeClr val="tx1"/>
                </a:solidFill>
                <a:latin typeface="+mn-lt"/>
                <a:ea typeface="+mn-ea"/>
                <a:cs typeface="+mn-cs"/>
              </a:rPr>
              <a:t>In reality this is not going to happen because houses, villages and water features on the landscape will reduce this ideal plan, but you can understand the numbers of wells and truck movements are required for production.</a:t>
            </a:r>
          </a:p>
          <a:p>
            <a:pPr marL="0" indent="0">
              <a:buNone/>
            </a:pPr>
            <a:r>
              <a:rPr lang="en-GB" sz="1200" kern="1200" baseline="0" dirty="0">
                <a:solidFill>
                  <a:schemeClr val="tx1"/>
                </a:solidFill>
                <a:latin typeface="+mn-lt"/>
                <a:ea typeface="+mn-ea"/>
                <a:cs typeface="+mn-cs"/>
              </a:rPr>
              <a:t>What does this look like you may ask.</a:t>
            </a:r>
          </a:p>
        </p:txBody>
      </p:sp>
    </p:spTree>
    <p:extLst>
      <p:ext uri="{BB962C8B-B14F-4D97-AF65-F5344CB8AC3E}">
        <p14:creationId xmlns:p14="http://schemas.microsoft.com/office/powerpoint/2010/main" val="326585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00"/>
                </a:solidFill>
              </a:defRPr>
            </a:lvl1pPr>
          </a:lstStyle>
          <a:p>
            <a:r>
              <a:rPr lang="en-US" dirty="0"/>
              <a:t>Click to edit Master title style</a:t>
            </a:r>
            <a:endParaRPr lang="en-GB" dirty="0"/>
          </a:p>
        </p:txBody>
      </p:sp>
      <p:sp>
        <p:nvSpPr>
          <p:cNvPr id="4" name="Content Placeholder 3"/>
          <p:cNvSpPr>
            <a:spLocks noGrp="1"/>
          </p:cNvSpPr>
          <p:nvPr>
            <p:ph sz="half" idx="2"/>
          </p:nvPr>
        </p:nvSpPr>
        <p:spPr>
          <a:xfrm>
            <a:off x="609600" y="1600206"/>
            <a:ext cx="10972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b="1">
                <a:solidFill>
                  <a:srgbClr val="FFFF00"/>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6" name="Content Placeholder 5"/>
          <p:cNvSpPr>
            <a:spLocks noGrp="1"/>
          </p:cNvSpPr>
          <p:nvPr>
            <p:ph sz="quarter" idx="4"/>
          </p:nvPr>
        </p:nvSpPr>
        <p:spPr>
          <a:xfrm>
            <a:off x="609604" y="2174875"/>
            <a:ext cx="1097280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5" r:id="rId4"/>
  </p:sldLayoutIdLst>
  <p:txStyles>
    <p:titleStyle>
      <a:lvl1pPr algn="ctr" defTabSz="685800" rtl="0" eaLnBrk="1" latinLnBrk="0" hangingPunct="1">
        <a:spcBef>
          <a:spcPct val="0"/>
        </a:spcBef>
        <a:buNone/>
        <a:defRPr sz="4000" b="1" kern="1200">
          <a:solidFill>
            <a:srgbClr val="FFFF00"/>
          </a:solidFill>
          <a:latin typeface="Arial" panose="020B0604020202020204" pitchFamily="34" charset="0"/>
          <a:ea typeface="+mj-ea"/>
          <a:cs typeface="Arial" panose="020B0604020202020204" pitchFamily="34" charset="0"/>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60CBD-3875-46A6-929D-5858FC1AC78C}"/>
              </a:ext>
            </a:extLst>
          </p:cNvPr>
          <p:cNvSpPr>
            <a:spLocks noGrp="1"/>
          </p:cNvSpPr>
          <p:nvPr>
            <p:ph type="title"/>
          </p:nvPr>
        </p:nvSpPr>
        <p:spPr>
          <a:xfrm>
            <a:off x="609600" y="80628"/>
            <a:ext cx="10972800" cy="1143000"/>
          </a:xfrm>
        </p:spPr>
        <p:txBody>
          <a:bodyPr/>
          <a:lstStyle/>
          <a:p>
            <a:r>
              <a:rPr lang="en-GB" dirty="0">
                <a:solidFill>
                  <a:schemeClr val="bg1"/>
                </a:solidFill>
              </a:rPr>
              <a:t>Attitudes to Fracking in the UK</a:t>
            </a:r>
          </a:p>
        </p:txBody>
      </p:sp>
      <p:sp>
        <p:nvSpPr>
          <p:cNvPr id="8" name="TextBox 7">
            <a:extLst>
              <a:ext uri="{FF2B5EF4-FFF2-40B4-BE49-F238E27FC236}">
                <a16:creationId xmlns:a16="http://schemas.microsoft.com/office/drawing/2014/main" id="{9C4981AF-5A34-4053-9014-69801BE648EA}"/>
              </a:ext>
            </a:extLst>
          </p:cNvPr>
          <p:cNvSpPr txBox="1"/>
          <p:nvPr/>
        </p:nvSpPr>
        <p:spPr>
          <a:xfrm>
            <a:off x="6076826" y="6453336"/>
            <a:ext cx="6138091" cy="400110"/>
          </a:xfrm>
          <a:prstGeom prst="rect">
            <a:avLst/>
          </a:prstGeom>
          <a:noFill/>
        </p:spPr>
        <p:txBody>
          <a:bodyPr wrap="none" rtlCol="0">
            <a:spAutoFit/>
          </a:bodyPr>
          <a:lstStyle/>
          <a:p>
            <a:r>
              <a:rPr lang="en-GB" sz="2000" b="1" dirty="0">
                <a:solidFill>
                  <a:schemeClr val="bg1"/>
                </a:solidFill>
              </a:rPr>
              <a:t>Source UK Government Public Attitude Survey Aug 2017</a:t>
            </a:r>
          </a:p>
        </p:txBody>
      </p:sp>
      <p:graphicFrame>
        <p:nvGraphicFramePr>
          <p:cNvPr id="10" name="Chart 9">
            <a:extLst>
              <a:ext uri="{FF2B5EF4-FFF2-40B4-BE49-F238E27FC236}">
                <a16:creationId xmlns:a16="http://schemas.microsoft.com/office/drawing/2014/main" id="{919A5DBE-6EDD-430B-8C39-9DE4FE681D18}"/>
              </a:ext>
            </a:extLst>
          </p:cNvPr>
          <p:cNvGraphicFramePr>
            <a:graphicFrameLocks/>
          </p:cNvGraphicFramePr>
          <p:nvPr>
            <p:extLst>
              <p:ext uri="{D42A27DB-BD31-4B8C-83A1-F6EECF244321}">
                <p14:modId xmlns:p14="http://schemas.microsoft.com/office/powerpoint/2010/main" val="2470926042"/>
              </p:ext>
            </p:extLst>
          </p:nvPr>
        </p:nvGraphicFramePr>
        <p:xfrm>
          <a:off x="83332" y="980728"/>
          <a:ext cx="12025336" cy="5292588"/>
        </p:xfrm>
        <a:graphic>
          <a:graphicData uri="http://schemas.openxmlformats.org/drawingml/2006/chart">
            <c:chart xmlns:c="http://schemas.openxmlformats.org/drawingml/2006/chart" xmlns:r="http://schemas.openxmlformats.org/officeDocument/2006/relationships" r:id="rId3"/>
          </a:graphicData>
        </a:graphic>
      </p:graphicFrame>
      <p:sp>
        <p:nvSpPr>
          <p:cNvPr id="3" name="Arrow: Down 2">
            <a:extLst>
              <a:ext uri="{FF2B5EF4-FFF2-40B4-BE49-F238E27FC236}">
                <a16:creationId xmlns:a16="http://schemas.microsoft.com/office/drawing/2014/main" id="{8E0D40BF-43DE-4CDD-B073-99CB12D8C151}"/>
              </a:ext>
            </a:extLst>
          </p:cNvPr>
          <p:cNvSpPr/>
          <p:nvPr/>
        </p:nvSpPr>
        <p:spPr>
          <a:xfrm>
            <a:off x="4727848" y="1916832"/>
            <a:ext cx="360040" cy="612068"/>
          </a:xfrm>
          <a:prstGeom prst="downArrow">
            <a:avLst/>
          </a:prstGeom>
          <a:solidFill>
            <a:srgbClr val="CC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2720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1524000" y="16200"/>
            <a:ext cx="9144000" cy="707886"/>
          </a:xfrm>
        </p:spPr>
        <p:txBody>
          <a:bodyPr wrap="square">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GB" dirty="0">
                <a:solidFill>
                  <a:schemeClr val="bg1"/>
                </a:solidFill>
              </a:rPr>
              <a:t>Road Traffic Accidents</a:t>
            </a:r>
            <a:endParaRPr lang="en-GB" sz="4000" b="1" dirty="0">
              <a:solidFill>
                <a:schemeClr val="bg1"/>
              </a:solidFill>
            </a:endParaRPr>
          </a:p>
        </p:txBody>
      </p:sp>
      <p:sp>
        <p:nvSpPr>
          <p:cNvPr id="4" name="Rectangle 3"/>
          <p:cNvSpPr/>
          <p:nvPr/>
        </p:nvSpPr>
        <p:spPr>
          <a:xfrm>
            <a:off x="155340" y="2894164"/>
            <a:ext cx="4094355" cy="1938992"/>
          </a:xfrm>
          <a:prstGeom prst="rect">
            <a:avLst/>
          </a:prstGeom>
        </p:spPr>
        <p:txBody>
          <a:bodyPr wrap="square">
            <a:spAutoFit/>
          </a:bodyPr>
          <a:lstStyle/>
          <a:p>
            <a:r>
              <a:rPr lang="en-GB" sz="2400" dirty="0">
                <a:solidFill>
                  <a:schemeClr val="bg1"/>
                </a:solidFill>
              </a:rPr>
              <a:t>Heavily fracked counties showed 45-47% higher fatalities than non-fracked counties in the USA </a:t>
            </a:r>
          </a:p>
          <a:p>
            <a:r>
              <a:rPr lang="en-GB" sz="2400" i="1" dirty="0">
                <a:solidFill>
                  <a:schemeClr val="bg1"/>
                </a:solidFill>
              </a:rPr>
              <a:t>- Graham 2015</a:t>
            </a:r>
          </a:p>
        </p:txBody>
      </p:sp>
      <p:sp>
        <p:nvSpPr>
          <p:cNvPr id="5" name="TextBox 4"/>
          <p:cNvSpPr txBox="1"/>
          <p:nvPr/>
        </p:nvSpPr>
        <p:spPr>
          <a:xfrm>
            <a:off x="47328" y="872716"/>
            <a:ext cx="4104000" cy="1177245"/>
          </a:xfrm>
          <a:prstGeom prst="rect">
            <a:avLst/>
          </a:prstGeom>
        </p:spPr>
        <p:txBody>
          <a:bodyPr vert="horz" wrap="square" lIns="68580" tIns="34290" rIns="68580" bIns="34290" rtlCol="0" anchor="ctr">
            <a:spAutoFit/>
          </a:bodyPr>
          <a:lstStyle>
            <a:defPPr lvl="0">
              <a:buSzPct val="45000"/>
              <a:buFont typeface="StarSymbol"/>
              <a:buNone/>
              <a:defRPr lang="en-US"/>
            </a:defPPr>
            <a:lvl1pPr lvl="0" algn="ctr">
              <a:spcBef>
                <a:spcPct val="0"/>
              </a:spcBef>
              <a:buSzPct val="45000"/>
              <a:buFont typeface="StarSymbol"/>
              <a:buNone/>
              <a:defRPr sz="2400" b="1">
                <a:solidFill>
                  <a:srgbClr val="FFFF00"/>
                </a:solidFill>
                <a:latin typeface="Arial" panose="020B0604020202020204" pitchFamily="34" charset="0"/>
                <a:cs typeface="Arial" panose="020B0604020202020204" pitchFamily="34" charset="0"/>
              </a:defRP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r>
              <a:rPr lang="en-GB" dirty="0">
                <a:solidFill>
                  <a:schemeClr val="bg1"/>
                </a:solidFill>
              </a:rPr>
              <a:t>4,000 HGV</a:t>
            </a:r>
          </a:p>
          <a:p>
            <a:r>
              <a:rPr lang="en-GB" dirty="0">
                <a:solidFill>
                  <a:schemeClr val="bg1"/>
                </a:solidFill>
              </a:rPr>
              <a:t>4,000 LGV</a:t>
            </a:r>
          </a:p>
          <a:p>
            <a:r>
              <a:rPr lang="en-GB" dirty="0">
                <a:solidFill>
                  <a:schemeClr val="bg1"/>
                </a:solidFill>
              </a:rPr>
              <a:t>per well</a:t>
            </a:r>
          </a:p>
        </p:txBody>
      </p:sp>
      <p:pic>
        <p:nvPicPr>
          <p:cNvPr id="6" name="Picture 8" descr="Image result for preston new road cuadrilla site accidents">
            <a:extLst>
              <a:ext uri="{FF2B5EF4-FFF2-40B4-BE49-F238E27FC236}">
                <a16:creationId xmlns:a16="http://schemas.microsoft.com/office/drawing/2014/main" id="{9668C4ED-5EFE-4F3F-933A-F958DC3D0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9796" y="836712"/>
            <a:ext cx="7668852" cy="42599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 ">
            <a:extLst>
              <a:ext uri="{FF2B5EF4-FFF2-40B4-BE49-F238E27FC236}">
                <a16:creationId xmlns:a16="http://schemas.microsoft.com/office/drawing/2014/main" id="{FBD9B6FD-95E5-43C1-B31C-69900DE731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8744" y="4257092"/>
            <a:ext cx="3863560" cy="252816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9D2952C-3F7F-49D6-AEC7-859A0DC84ED9}"/>
              </a:ext>
            </a:extLst>
          </p:cNvPr>
          <p:cNvSpPr/>
          <p:nvPr/>
        </p:nvSpPr>
        <p:spPr>
          <a:xfrm>
            <a:off x="9396293" y="5193196"/>
            <a:ext cx="2568359" cy="830997"/>
          </a:xfrm>
          <a:prstGeom prst="rect">
            <a:avLst/>
          </a:prstGeom>
        </p:spPr>
        <p:txBody>
          <a:bodyPr wrap="square">
            <a:spAutoFit/>
          </a:bodyPr>
          <a:lstStyle/>
          <a:p>
            <a:r>
              <a:rPr lang="en-GB" sz="2400" dirty="0">
                <a:solidFill>
                  <a:schemeClr val="bg1"/>
                </a:solidFill>
              </a:rPr>
              <a:t>Preston New Road </a:t>
            </a:r>
          </a:p>
          <a:p>
            <a:r>
              <a:rPr lang="en-GB" sz="2400" dirty="0">
                <a:solidFill>
                  <a:schemeClr val="bg1"/>
                </a:solidFill>
              </a:rPr>
              <a:t>– March 2017</a:t>
            </a:r>
          </a:p>
        </p:txBody>
      </p:sp>
    </p:spTree>
    <p:extLst>
      <p:ext uri="{BB962C8B-B14F-4D97-AF65-F5344CB8AC3E}">
        <p14:creationId xmlns:p14="http://schemas.microsoft.com/office/powerpoint/2010/main" val="27522764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1214400" y="16200"/>
            <a:ext cx="9453600" cy="857250"/>
          </a:xfrm>
        </p:spPr>
        <p:txBody>
          <a:bodyPr>
            <a:no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GB" sz="4000" b="1" dirty="0">
                <a:solidFill>
                  <a:schemeClr val="bg1"/>
                </a:solidFill>
                <a:latin typeface="Arial" pitchFamily="34" charset="0"/>
                <a:cs typeface="Arial" pitchFamily="34" charset="0"/>
              </a:rPr>
              <a:t>Surface Water Contamination</a:t>
            </a:r>
          </a:p>
        </p:txBody>
      </p:sp>
      <p:sp>
        <p:nvSpPr>
          <p:cNvPr id="7" name="Rectangle 6"/>
          <p:cNvSpPr/>
          <p:nvPr/>
        </p:nvSpPr>
        <p:spPr>
          <a:xfrm>
            <a:off x="6204012" y="4509120"/>
            <a:ext cx="324036" cy="14916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8" name="Picture 7"/>
          <p:cNvPicPr>
            <a:picLocks noChangeAspect="1"/>
          </p:cNvPicPr>
          <p:nvPr/>
        </p:nvPicPr>
        <p:blipFill rotWithShape="1">
          <a:blip r:embed="rId3"/>
          <a:srcRect l="20166" t="27780" r="18860" b="7841"/>
          <a:stretch/>
        </p:blipFill>
        <p:spPr>
          <a:xfrm>
            <a:off x="227348" y="764704"/>
            <a:ext cx="7610534" cy="4520046"/>
          </a:xfrm>
          <a:prstGeom prst="rect">
            <a:avLst/>
          </a:prstGeom>
        </p:spPr>
      </p:pic>
      <p:sp>
        <p:nvSpPr>
          <p:cNvPr id="10" name="TextBox 9"/>
          <p:cNvSpPr txBox="1"/>
          <p:nvPr/>
        </p:nvSpPr>
        <p:spPr>
          <a:xfrm>
            <a:off x="7968208" y="1516142"/>
            <a:ext cx="4104000" cy="3023905"/>
          </a:xfrm>
          <a:prstGeom prst="rect">
            <a:avLst/>
          </a:prstGeom>
        </p:spPr>
        <p:txBody>
          <a:bodyPr vert="horz" wrap="square" lIns="68580" tIns="34290" rIns="68580" bIns="34290" rtlCol="0" anchor="ctr">
            <a:spAutoFit/>
          </a:bodyPr>
          <a:lstStyle>
            <a:defPPr lvl="0">
              <a:buSzPct val="45000"/>
              <a:buFont typeface="StarSymbol"/>
              <a:buNone/>
              <a:defRPr lang="en-US"/>
            </a:defPPr>
            <a:lvl1pPr lvl="0" algn="ctr">
              <a:spcBef>
                <a:spcPct val="0"/>
              </a:spcBef>
              <a:buSzPct val="45000"/>
              <a:buFont typeface="StarSymbol"/>
              <a:buNone/>
              <a:defRPr sz="2400" b="1">
                <a:solidFill>
                  <a:srgbClr val="FFFF00"/>
                </a:solidFill>
                <a:latin typeface="Arial" panose="020B0604020202020204" pitchFamily="34" charset="0"/>
                <a:cs typeface="Arial" panose="020B0604020202020204" pitchFamily="34" charset="0"/>
              </a:defRP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r>
              <a:rPr lang="en-GB" dirty="0">
                <a:solidFill>
                  <a:schemeClr val="bg1"/>
                </a:solidFill>
              </a:rPr>
              <a:t>3,900 spills reported since 2007 in North Dakota</a:t>
            </a:r>
          </a:p>
          <a:p>
            <a:endParaRPr lang="en-GB" dirty="0">
              <a:solidFill>
                <a:schemeClr val="bg1"/>
              </a:solidFill>
            </a:endParaRPr>
          </a:p>
          <a:p>
            <a:endParaRPr lang="en-GB" dirty="0">
              <a:solidFill>
                <a:schemeClr val="bg1"/>
              </a:solidFill>
            </a:endParaRPr>
          </a:p>
          <a:p>
            <a:r>
              <a:rPr lang="en-GB" dirty="0">
                <a:solidFill>
                  <a:schemeClr val="bg1"/>
                </a:solidFill>
              </a:rPr>
              <a:t>The study found high levels of contaminants remain in streams up to four years after the spill</a:t>
            </a:r>
          </a:p>
        </p:txBody>
      </p:sp>
      <p:sp>
        <p:nvSpPr>
          <p:cNvPr id="11" name="Rectangle 10"/>
          <p:cNvSpPr/>
          <p:nvPr/>
        </p:nvSpPr>
        <p:spPr>
          <a:xfrm>
            <a:off x="119336" y="5301208"/>
            <a:ext cx="8467200" cy="1200329"/>
          </a:xfrm>
          <a:prstGeom prst="rect">
            <a:avLst/>
          </a:prstGeom>
          <a:solidFill>
            <a:schemeClr val="tx1"/>
          </a:solidFill>
        </p:spPr>
        <p:txBody>
          <a:bodyPr wrap="square">
            <a:spAutoFit/>
          </a:bodyPr>
          <a:lstStyle/>
          <a:p>
            <a:r>
              <a:rPr lang="en-GB" sz="2400" i="1" dirty="0">
                <a:solidFill>
                  <a:schemeClr val="bg1"/>
                </a:solidFill>
              </a:rPr>
              <a:t>“Our data show that the brines are enriched in metals, and other potential contaminants (Se, V, Sr, B, Mn, Ni, Cd, Cu, Zn, Ba, Pb) </a:t>
            </a:r>
          </a:p>
          <a:p>
            <a:r>
              <a:rPr lang="en-GB" sz="2400" i="1" dirty="0">
                <a:solidFill>
                  <a:schemeClr val="bg1"/>
                </a:solidFill>
              </a:rPr>
              <a:t>that have human and ecological health implications”</a:t>
            </a:r>
          </a:p>
        </p:txBody>
      </p:sp>
      <p:sp>
        <p:nvSpPr>
          <p:cNvPr id="9" name="TextBox 8"/>
          <p:cNvSpPr txBox="1"/>
          <p:nvPr/>
        </p:nvSpPr>
        <p:spPr>
          <a:xfrm>
            <a:off x="6656983" y="5841268"/>
            <a:ext cx="5451685" cy="954107"/>
          </a:xfrm>
          <a:prstGeom prst="rect">
            <a:avLst/>
          </a:prstGeom>
        </p:spPr>
        <p:txBody>
          <a:bodyPr wrap="none">
            <a:spAutoFit/>
          </a:bodyPr>
          <a:lstStyle>
            <a:defPPr>
              <a:defRPr lang="en-US"/>
            </a:defPPr>
            <a:lvl1pPr algn="ctr">
              <a:defRPr sz="2000" b="1" i="1">
                <a:solidFill>
                  <a:srgbClr val="FFC000"/>
                </a:solidFill>
              </a:defRPr>
            </a:lvl1pPr>
          </a:lstStyle>
          <a:p>
            <a:r>
              <a:rPr lang="en-GB" sz="2800" dirty="0">
                <a:solidFill>
                  <a:schemeClr val="bg1"/>
                </a:solidFill>
              </a:rPr>
              <a:t>Source:</a:t>
            </a:r>
          </a:p>
          <a:p>
            <a:r>
              <a:rPr lang="en-GB" sz="2800" dirty="0">
                <a:solidFill>
                  <a:schemeClr val="bg1"/>
                </a:solidFill>
              </a:rPr>
              <a:t>Duke University, Pennsylvania 2016</a:t>
            </a:r>
          </a:p>
        </p:txBody>
      </p:sp>
    </p:spTree>
    <p:extLst>
      <p:ext uri="{BB962C8B-B14F-4D97-AF65-F5344CB8AC3E}">
        <p14:creationId xmlns:p14="http://schemas.microsoft.com/office/powerpoint/2010/main" val="37764064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191344" y="-20538"/>
            <a:ext cx="6372708" cy="857250"/>
          </a:xfrm>
        </p:spPr>
        <p:txBody>
          <a:bodyPr>
            <a:no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tabLst>
                <a:tab pos="241978" algn="l"/>
                <a:tab pos="483956" algn="l"/>
                <a:tab pos="725689" algn="l"/>
                <a:tab pos="967667" algn="l"/>
                <a:tab pos="1209645" algn="l"/>
                <a:tab pos="1451623" algn="l"/>
                <a:tab pos="1693356" algn="l"/>
                <a:tab pos="1935335" algn="l"/>
                <a:tab pos="2177312" algn="l"/>
                <a:tab pos="2419290" algn="l"/>
                <a:tab pos="2661268" algn="l"/>
                <a:tab pos="2903001" algn="l"/>
              </a:tabLst>
            </a:pPr>
            <a:r>
              <a:rPr lang="en-GB" sz="4400" dirty="0">
                <a:solidFill>
                  <a:schemeClr val="bg1"/>
                </a:solidFill>
              </a:rPr>
              <a:t>Well Failure</a:t>
            </a:r>
            <a:endParaRPr lang="en-GB" sz="4400" b="1" dirty="0">
              <a:solidFill>
                <a:schemeClr val="bg1"/>
              </a:solidFill>
              <a:latin typeface="Arial" pitchFamily="34" charset="0"/>
              <a:cs typeface="Arial" pitchFamily="34" charset="0"/>
            </a:endParaRPr>
          </a:p>
        </p:txBody>
      </p:sp>
      <p:pic>
        <p:nvPicPr>
          <p:cNvPr id="5" name="Picture 4"/>
          <p:cNvPicPr>
            <a:picLocks noChangeAspect="1"/>
          </p:cNvPicPr>
          <p:nvPr/>
        </p:nvPicPr>
        <p:blipFill>
          <a:blip r:embed="rId3" cstate="print">
            <a:alphaModFix/>
            <a:lum/>
          </a:blip>
          <a:srcRect/>
          <a:stretch>
            <a:fillRect/>
          </a:stretch>
        </p:blipFill>
        <p:spPr>
          <a:xfrm>
            <a:off x="0" y="908720"/>
            <a:ext cx="7572164" cy="5086401"/>
          </a:xfrm>
          <a:prstGeom prst="rect">
            <a:avLst/>
          </a:prstGeom>
          <a:noFill/>
          <a:ln>
            <a:noFill/>
          </a:ln>
        </p:spPr>
      </p:pic>
      <p:sp>
        <p:nvSpPr>
          <p:cNvPr id="3" name="TextBox 2"/>
          <p:cNvSpPr txBox="1"/>
          <p:nvPr/>
        </p:nvSpPr>
        <p:spPr>
          <a:xfrm>
            <a:off x="5038272" y="6315707"/>
            <a:ext cx="7070396" cy="461665"/>
          </a:xfrm>
          <a:prstGeom prst="rect">
            <a:avLst/>
          </a:prstGeom>
        </p:spPr>
        <p:txBody>
          <a:bodyPr wrap="square">
            <a:spAutoFit/>
          </a:bodyPr>
          <a:lstStyle>
            <a:defPPr>
              <a:defRPr lang="en-US"/>
            </a:defPPr>
            <a:lvl1pPr algn="ctr">
              <a:defRPr sz="2000" b="1" i="1">
                <a:solidFill>
                  <a:srgbClr val="FFC000"/>
                </a:solidFill>
              </a:defRPr>
            </a:lvl1pPr>
          </a:lstStyle>
          <a:p>
            <a:r>
              <a:rPr lang="en-GB" sz="2400" dirty="0">
                <a:solidFill>
                  <a:schemeClr val="bg1"/>
                </a:solidFill>
              </a:rPr>
              <a:t>Source: USA Minerals Management Service (2003)</a:t>
            </a:r>
          </a:p>
        </p:txBody>
      </p:sp>
      <p:sp>
        <p:nvSpPr>
          <p:cNvPr id="7" name="TextBox 6"/>
          <p:cNvSpPr txBox="1"/>
          <p:nvPr/>
        </p:nvSpPr>
        <p:spPr>
          <a:xfrm>
            <a:off x="7356644" y="2154776"/>
            <a:ext cx="4536000" cy="1454244"/>
          </a:xfrm>
          <a:prstGeom prst="rect">
            <a:avLst/>
          </a:prstGeom>
        </p:spPr>
        <p:txBody>
          <a:bodyPr vert="horz" wrap="square" lIns="68580" tIns="34290" rIns="68580" bIns="34290" rtlCol="0" anchor="ctr">
            <a:spAutoFit/>
          </a:bodyPr>
          <a:lstStyle>
            <a:defPPr lvl="0">
              <a:buSzPct val="45000"/>
              <a:buFont typeface="StarSymbol"/>
              <a:buNone/>
              <a:defRPr lang="en-US"/>
            </a:defPPr>
            <a:lvl1pPr lvl="0" algn="ctr">
              <a:spcBef>
                <a:spcPct val="0"/>
              </a:spcBef>
              <a:buSzPct val="45000"/>
              <a:buFont typeface="StarSymbol"/>
              <a:buNone/>
              <a:defRPr sz="2400" b="1">
                <a:solidFill>
                  <a:srgbClr val="FFFF00"/>
                </a:solidFill>
                <a:latin typeface="Arial" panose="020B0604020202020204" pitchFamily="34" charset="0"/>
                <a:cs typeface="Arial" panose="020B0604020202020204" pitchFamily="34" charset="0"/>
              </a:defRP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r>
              <a:rPr lang="en-GB" sz="3000" dirty="0">
                <a:solidFill>
                  <a:schemeClr val="bg1"/>
                </a:solidFill>
              </a:rPr>
              <a:t>7% fail immediately</a:t>
            </a:r>
          </a:p>
          <a:p>
            <a:r>
              <a:rPr lang="en-GB" sz="3000" dirty="0">
                <a:solidFill>
                  <a:schemeClr val="bg1"/>
                </a:solidFill>
              </a:rPr>
              <a:t>50% fail over 15 years </a:t>
            </a:r>
          </a:p>
          <a:p>
            <a:r>
              <a:rPr lang="en-GB" sz="3000" dirty="0">
                <a:solidFill>
                  <a:schemeClr val="bg1"/>
                </a:solidFill>
              </a:rPr>
              <a:t> - all fail eventually!</a:t>
            </a:r>
          </a:p>
        </p:txBody>
      </p:sp>
    </p:spTree>
    <p:extLst>
      <p:ext uri="{BB962C8B-B14F-4D97-AF65-F5344CB8AC3E}">
        <p14:creationId xmlns:p14="http://schemas.microsoft.com/office/powerpoint/2010/main" val="25958280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05D3A5C-664C-41D0-BB89-51DC44763527}"/>
              </a:ext>
            </a:extLst>
          </p:cNvPr>
          <p:cNvPicPr>
            <a:picLocks noChangeAspect="1"/>
          </p:cNvPicPr>
          <p:nvPr/>
        </p:nvPicPr>
        <p:blipFill rotWithShape="1">
          <a:blip r:embed="rId3"/>
          <a:srcRect l="16634" t="8046" r="30100" b="50494"/>
          <a:stretch/>
        </p:blipFill>
        <p:spPr>
          <a:xfrm>
            <a:off x="0" y="863823"/>
            <a:ext cx="12180676" cy="4797425"/>
          </a:xfrm>
          <a:prstGeom prst="rect">
            <a:avLst/>
          </a:prstGeom>
        </p:spPr>
      </p:pic>
      <p:sp>
        <p:nvSpPr>
          <p:cNvPr id="4" name="Title 1">
            <a:extLst>
              <a:ext uri="{FF2B5EF4-FFF2-40B4-BE49-F238E27FC236}">
                <a16:creationId xmlns:a16="http://schemas.microsoft.com/office/drawing/2014/main" id="{FB694AEE-3A4D-4D35-9CF5-BE12BD33DBBE}"/>
              </a:ext>
            </a:extLst>
          </p:cNvPr>
          <p:cNvSpPr txBox="1">
            <a:spLocks/>
          </p:cNvSpPr>
          <p:nvPr/>
        </p:nvSpPr>
        <p:spPr>
          <a:xfrm>
            <a:off x="335360" y="80628"/>
            <a:ext cx="11707199" cy="648072"/>
          </a:xfrm>
          <a:prstGeom prst="rect">
            <a:avLst/>
          </a:prstGeom>
        </p:spPr>
        <p:txBody>
          <a:bodyPr vert="horz" lIns="91440" tIns="45720" rIns="91440" bIns="45720" rtlCol="0" anchor="ctr">
            <a:noAutofit/>
          </a:bodyPr>
          <a:lstStyle>
            <a:defPPr lvl="0">
              <a:buSzPct val="45000"/>
              <a:buFont typeface="StarSymbol"/>
              <a:buNone/>
              <a:defRPr/>
            </a:defPPr>
            <a:lvl1pPr lvl="0" algn="ctr" defTabSz="685800" rtl="0" eaLnBrk="1" latinLnBrk="0" hangingPunct="1">
              <a:spcBef>
                <a:spcPct val="0"/>
              </a:spcBef>
              <a:buSzPct val="45000"/>
              <a:buFont typeface="StarSymbol"/>
              <a:buChar char="●"/>
              <a:defRPr sz="4000" b="1" kern="1200">
                <a:solidFill>
                  <a:srgbClr val="FFFF00"/>
                </a:solidFill>
                <a:latin typeface="Arial" panose="020B0604020202020204" pitchFamily="34" charset="0"/>
                <a:ea typeface="+mj-ea"/>
                <a:cs typeface="Arial" panose="020B0604020202020204" pitchFamily="34" charset="0"/>
              </a:defRPr>
            </a:lvl1pPr>
            <a:lvl2pPr lvl="1">
              <a:buSzPct val="45000"/>
              <a:buFont typeface="StarSymbol"/>
              <a:buChar char="●"/>
              <a:defRPr/>
            </a:lvl2pPr>
            <a:lvl3pPr lvl="2">
              <a:buSzPct val="45000"/>
              <a:buFont typeface="StarSymbol"/>
              <a:buChar char="●"/>
              <a:defRPr/>
            </a:lvl3pPr>
            <a:lvl4pPr lvl="3">
              <a:buSzPct val="45000"/>
              <a:buFont typeface="StarSymbol"/>
              <a:buChar char="●"/>
              <a:defRPr/>
            </a:lvl4pPr>
            <a:lvl5pPr lvl="4">
              <a:buSzPct val="45000"/>
              <a:buFont typeface="StarSymbol"/>
              <a:buChar char="●"/>
              <a:defRPr/>
            </a:lvl5pPr>
            <a:lvl6pPr lvl="5">
              <a:buSzPct val="45000"/>
              <a:buFont typeface="StarSymbol"/>
              <a:buChar char="●"/>
              <a:defRPr/>
            </a:lvl6pPr>
            <a:lvl7pPr lvl="6">
              <a:buSzPct val="45000"/>
              <a:buFont typeface="StarSymbol"/>
              <a:buChar char="●"/>
              <a:defRPr/>
            </a:lvl7pPr>
            <a:lvl8pPr lvl="7">
              <a:buSzPct val="45000"/>
              <a:buFont typeface="StarSymbol"/>
              <a:buChar char="●"/>
              <a:defRPr/>
            </a:lvl8pPr>
            <a:lvl9pPr lvl="8">
              <a:buSzPct val="45000"/>
              <a:buFont typeface="StarSymbol"/>
              <a:buChar char="●"/>
              <a:defRPr/>
            </a:lvl9pPr>
          </a:lstStyle>
          <a:p>
            <a:pPr>
              <a:buFont typeface="StarSymbol"/>
              <a:buNone/>
              <a:tabLst>
                <a:tab pos="241978" algn="l"/>
                <a:tab pos="483956" algn="l"/>
                <a:tab pos="725689" algn="l"/>
                <a:tab pos="967667" algn="l"/>
                <a:tab pos="1209645" algn="l"/>
                <a:tab pos="1451623" algn="l"/>
                <a:tab pos="1693356" algn="l"/>
                <a:tab pos="1935335" algn="l"/>
                <a:tab pos="2177312" algn="l"/>
                <a:tab pos="2419290" algn="l"/>
                <a:tab pos="2661268" algn="l"/>
                <a:tab pos="2903001" algn="l"/>
              </a:tabLst>
            </a:pPr>
            <a:r>
              <a:rPr lang="en-GB" sz="4400" dirty="0">
                <a:solidFill>
                  <a:schemeClr val="bg1"/>
                </a:solidFill>
              </a:rPr>
              <a:t>Aquifer Contamination</a:t>
            </a:r>
          </a:p>
        </p:txBody>
      </p:sp>
      <p:sp>
        <p:nvSpPr>
          <p:cNvPr id="5" name="TextBox 4">
            <a:extLst>
              <a:ext uri="{FF2B5EF4-FFF2-40B4-BE49-F238E27FC236}">
                <a16:creationId xmlns:a16="http://schemas.microsoft.com/office/drawing/2014/main" id="{1ACE6B2E-9F81-49A0-A15B-5786B11B15AE}"/>
              </a:ext>
            </a:extLst>
          </p:cNvPr>
          <p:cNvSpPr txBox="1"/>
          <p:nvPr/>
        </p:nvSpPr>
        <p:spPr>
          <a:xfrm>
            <a:off x="3296072" y="6413266"/>
            <a:ext cx="8848600" cy="400110"/>
          </a:xfrm>
          <a:prstGeom prst="rect">
            <a:avLst/>
          </a:prstGeom>
        </p:spPr>
        <p:txBody>
          <a:bodyPr wrap="square">
            <a:spAutoFit/>
          </a:bodyPr>
          <a:lstStyle>
            <a:defPPr>
              <a:defRPr lang="en-US"/>
            </a:defPPr>
            <a:lvl1pPr algn="ctr">
              <a:defRPr sz="2000" b="1" i="1">
                <a:solidFill>
                  <a:srgbClr val="FFC000"/>
                </a:solidFill>
              </a:defRPr>
            </a:lvl1pPr>
          </a:lstStyle>
          <a:p>
            <a:pPr algn="r"/>
            <a:r>
              <a:rPr lang="en-GB" dirty="0">
                <a:solidFill>
                  <a:schemeClr val="bg1"/>
                </a:solidFill>
              </a:rPr>
              <a:t>Source: Marine and Petroleum Geology (2014)</a:t>
            </a:r>
          </a:p>
        </p:txBody>
      </p:sp>
      <p:sp>
        <p:nvSpPr>
          <p:cNvPr id="3" name="TextBox 2">
            <a:extLst>
              <a:ext uri="{FF2B5EF4-FFF2-40B4-BE49-F238E27FC236}">
                <a16:creationId xmlns:a16="http://schemas.microsoft.com/office/drawing/2014/main" id="{B11CA981-FB01-44F2-924F-A113854DE93A}"/>
              </a:ext>
            </a:extLst>
          </p:cNvPr>
          <p:cNvSpPr txBox="1"/>
          <p:nvPr/>
        </p:nvSpPr>
        <p:spPr>
          <a:xfrm>
            <a:off x="1415480" y="5769260"/>
            <a:ext cx="9577064" cy="646331"/>
          </a:xfrm>
          <a:prstGeom prst="rect">
            <a:avLst/>
          </a:prstGeom>
          <a:solidFill>
            <a:schemeClr val="bg1"/>
          </a:solidFill>
        </p:spPr>
        <p:txBody>
          <a:bodyPr wrap="square" rtlCol="0">
            <a:spAutoFit/>
          </a:bodyPr>
          <a:lstStyle/>
          <a:p>
            <a:pPr algn="ctr"/>
            <a:r>
              <a:rPr lang="en-GB" sz="3600" b="1" dirty="0">
                <a:solidFill>
                  <a:srgbClr val="FF0000"/>
                </a:solidFill>
              </a:rPr>
              <a:t>Who will look after these wells in 100 years?</a:t>
            </a:r>
          </a:p>
        </p:txBody>
      </p:sp>
      <p:sp>
        <p:nvSpPr>
          <p:cNvPr id="6" name="Oval 5">
            <a:extLst>
              <a:ext uri="{FF2B5EF4-FFF2-40B4-BE49-F238E27FC236}">
                <a16:creationId xmlns:a16="http://schemas.microsoft.com/office/drawing/2014/main" id="{94B53FFB-E36F-4ACC-8866-D8BA0273DA69}"/>
              </a:ext>
            </a:extLst>
          </p:cNvPr>
          <p:cNvSpPr/>
          <p:nvPr/>
        </p:nvSpPr>
        <p:spPr>
          <a:xfrm>
            <a:off x="5257016" y="2204964"/>
            <a:ext cx="1775088" cy="900000"/>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2A0BF99B-8EB4-4207-B880-A9C2E13DF1A2}"/>
              </a:ext>
            </a:extLst>
          </p:cNvPr>
          <p:cNvSpPr/>
          <p:nvPr/>
        </p:nvSpPr>
        <p:spPr>
          <a:xfrm>
            <a:off x="5232104" y="3105064"/>
            <a:ext cx="1800000" cy="900000"/>
          </a:xfrm>
          <a:prstGeom prst="ellipse">
            <a:avLst/>
          </a:prstGeom>
          <a:noFill/>
          <a:ln w="508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980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350400" y="-32305"/>
            <a:ext cx="11707199" cy="869017"/>
          </a:xfrm>
        </p:spPr>
        <p:txBody>
          <a:bodyPr>
            <a:no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buNone/>
              <a:tabLst>
                <a:tab pos="241978" algn="l"/>
                <a:tab pos="483956" algn="l"/>
                <a:tab pos="725689" algn="l"/>
                <a:tab pos="967667" algn="l"/>
                <a:tab pos="1209645" algn="l"/>
                <a:tab pos="1451623" algn="l"/>
                <a:tab pos="1693356" algn="l"/>
                <a:tab pos="1935335" algn="l"/>
                <a:tab pos="2177312" algn="l"/>
                <a:tab pos="2419290" algn="l"/>
                <a:tab pos="2661268" algn="l"/>
                <a:tab pos="2903001" algn="l"/>
              </a:tabLst>
            </a:pPr>
            <a:r>
              <a:rPr lang="en-GB" sz="4400" b="1" dirty="0">
                <a:solidFill>
                  <a:schemeClr val="bg1"/>
                </a:solidFill>
                <a:latin typeface="Arial" pitchFamily="34" charset="0"/>
                <a:cs typeface="Arial" pitchFamily="34" charset="0"/>
              </a:rPr>
              <a:t>Aquifer Contamination</a:t>
            </a:r>
          </a:p>
        </p:txBody>
      </p:sp>
      <p:sp>
        <p:nvSpPr>
          <p:cNvPr id="22" name="TextBox 21">
            <a:extLst>
              <a:ext uri="{FF2B5EF4-FFF2-40B4-BE49-F238E27FC236}">
                <a16:creationId xmlns:a16="http://schemas.microsoft.com/office/drawing/2014/main" id="{0A6A8C88-EFF7-4508-A05A-6F3D50CC1122}"/>
              </a:ext>
            </a:extLst>
          </p:cNvPr>
          <p:cNvSpPr txBox="1"/>
          <p:nvPr/>
        </p:nvSpPr>
        <p:spPr>
          <a:xfrm>
            <a:off x="9698049" y="3521708"/>
            <a:ext cx="720069" cy="369332"/>
          </a:xfrm>
          <a:prstGeom prst="rect">
            <a:avLst/>
          </a:prstGeom>
          <a:noFill/>
        </p:spPr>
        <p:txBody>
          <a:bodyPr wrap="none" rtlCol="0">
            <a:spAutoFit/>
          </a:bodyPr>
          <a:lstStyle/>
          <a:p>
            <a:r>
              <a:rPr lang="en-GB" dirty="0"/>
              <a:t>800m</a:t>
            </a:r>
          </a:p>
        </p:txBody>
      </p:sp>
      <p:sp>
        <p:nvSpPr>
          <p:cNvPr id="23" name="TextBox 22">
            <a:extLst>
              <a:ext uri="{FF2B5EF4-FFF2-40B4-BE49-F238E27FC236}">
                <a16:creationId xmlns:a16="http://schemas.microsoft.com/office/drawing/2014/main" id="{580DEC33-2E72-4FDD-A7E9-53B0CFFA8660}"/>
              </a:ext>
            </a:extLst>
          </p:cNvPr>
          <p:cNvSpPr txBox="1"/>
          <p:nvPr/>
        </p:nvSpPr>
        <p:spPr>
          <a:xfrm>
            <a:off x="9712380" y="4169708"/>
            <a:ext cx="720069" cy="369332"/>
          </a:xfrm>
          <a:prstGeom prst="rect">
            <a:avLst/>
          </a:prstGeom>
          <a:noFill/>
        </p:spPr>
        <p:txBody>
          <a:bodyPr wrap="none" rtlCol="0">
            <a:spAutoFit/>
          </a:bodyPr>
          <a:lstStyle/>
          <a:p>
            <a:r>
              <a:rPr lang="en-GB" dirty="0"/>
              <a:t>950m</a:t>
            </a:r>
          </a:p>
        </p:txBody>
      </p:sp>
      <p:pic>
        <p:nvPicPr>
          <p:cNvPr id="24" name="Picture 23">
            <a:extLst>
              <a:ext uri="{FF2B5EF4-FFF2-40B4-BE49-F238E27FC236}">
                <a16:creationId xmlns:a16="http://schemas.microsoft.com/office/drawing/2014/main" id="{37AE07FF-ADEE-43BB-86F4-8C0876A1F0E1}"/>
              </a:ext>
            </a:extLst>
          </p:cNvPr>
          <p:cNvPicPr>
            <a:picLocks noChangeAspect="1"/>
          </p:cNvPicPr>
          <p:nvPr/>
        </p:nvPicPr>
        <p:blipFill rotWithShape="1">
          <a:blip r:embed="rId3"/>
          <a:srcRect l="40784" t="56432" r="34796" b="20610"/>
          <a:stretch/>
        </p:blipFill>
        <p:spPr>
          <a:xfrm>
            <a:off x="83332" y="980728"/>
            <a:ext cx="11881320" cy="5328592"/>
          </a:xfrm>
          <a:prstGeom prst="rect">
            <a:avLst/>
          </a:prstGeom>
        </p:spPr>
      </p:pic>
      <p:sp>
        <p:nvSpPr>
          <p:cNvPr id="8" name="TextBox 7">
            <a:extLst>
              <a:ext uri="{FF2B5EF4-FFF2-40B4-BE49-F238E27FC236}">
                <a16:creationId xmlns:a16="http://schemas.microsoft.com/office/drawing/2014/main" id="{C7F2658E-2770-44FF-A8D1-2B588E4B9003}"/>
              </a:ext>
            </a:extLst>
          </p:cNvPr>
          <p:cNvSpPr txBox="1"/>
          <p:nvPr/>
        </p:nvSpPr>
        <p:spPr>
          <a:xfrm>
            <a:off x="6852084" y="6345324"/>
            <a:ext cx="5290038" cy="461665"/>
          </a:xfrm>
          <a:prstGeom prst="rect">
            <a:avLst/>
          </a:prstGeom>
          <a:noFill/>
        </p:spPr>
        <p:txBody>
          <a:bodyPr wrap="none" rtlCol="0">
            <a:spAutoFit/>
          </a:bodyPr>
          <a:lstStyle/>
          <a:p>
            <a:r>
              <a:rPr lang="en-GB" sz="2400" b="1" i="1" dirty="0">
                <a:solidFill>
                  <a:schemeClr val="bg1"/>
                </a:solidFill>
              </a:rPr>
              <a:t>Source: US Energy Agency Report (2015)</a:t>
            </a:r>
          </a:p>
        </p:txBody>
      </p:sp>
      <p:cxnSp>
        <p:nvCxnSpPr>
          <p:cNvPr id="40" name="Straight Arrow Connector 39">
            <a:extLst>
              <a:ext uri="{FF2B5EF4-FFF2-40B4-BE49-F238E27FC236}">
                <a16:creationId xmlns:a16="http://schemas.microsoft.com/office/drawing/2014/main" id="{419871B0-4B1C-4574-9105-D9EBF39A1057}"/>
              </a:ext>
            </a:extLst>
          </p:cNvPr>
          <p:cNvCxnSpPr>
            <a:cxnSpLocks/>
          </p:cNvCxnSpPr>
          <p:nvPr/>
        </p:nvCxnSpPr>
        <p:spPr>
          <a:xfrm flipV="1">
            <a:off x="6564052" y="3753036"/>
            <a:ext cx="1440160" cy="1368152"/>
          </a:xfrm>
          <a:prstGeom prst="straightConnector1">
            <a:avLst/>
          </a:prstGeom>
          <a:ln w="539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1B40D3F5-1E9D-40FB-B46A-34540866304B}"/>
              </a:ext>
            </a:extLst>
          </p:cNvPr>
          <p:cNvCxnSpPr>
            <a:cxnSpLocks/>
          </p:cNvCxnSpPr>
          <p:nvPr/>
        </p:nvCxnSpPr>
        <p:spPr>
          <a:xfrm flipV="1">
            <a:off x="6276020" y="3104964"/>
            <a:ext cx="0" cy="1692188"/>
          </a:xfrm>
          <a:prstGeom prst="straightConnector1">
            <a:avLst/>
          </a:prstGeom>
          <a:ln w="539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84400084-4765-4C2B-8CD8-DECE9340F5FF}"/>
              </a:ext>
            </a:extLst>
          </p:cNvPr>
          <p:cNvCxnSpPr>
            <a:cxnSpLocks/>
          </p:cNvCxnSpPr>
          <p:nvPr/>
        </p:nvCxnSpPr>
        <p:spPr>
          <a:xfrm flipV="1">
            <a:off x="6528048" y="4221088"/>
            <a:ext cx="0" cy="684076"/>
          </a:xfrm>
          <a:prstGeom prst="straightConnector1">
            <a:avLst/>
          </a:prstGeom>
          <a:ln w="539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3FF0B0C-961F-4108-9F64-F73E6ABECB96}"/>
              </a:ext>
            </a:extLst>
          </p:cNvPr>
          <p:cNvCxnSpPr>
            <a:cxnSpLocks/>
          </p:cNvCxnSpPr>
          <p:nvPr/>
        </p:nvCxnSpPr>
        <p:spPr>
          <a:xfrm flipV="1">
            <a:off x="6564052" y="3176972"/>
            <a:ext cx="756084" cy="1080120"/>
          </a:xfrm>
          <a:prstGeom prst="straightConnector1">
            <a:avLst/>
          </a:prstGeom>
          <a:ln w="539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CD13192-872E-4922-A927-5541EE20715B}"/>
              </a:ext>
            </a:extLst>
          </p:cNvPr>
          <p:cNvSpPr txBox="1"/>
          <p:nvPr/>
        </p:nvSpPr>
        <p:spPr>
          <a:xfrm>
            <a:off x="7068108" y="1057960"/>
            <a:ext cx="4896544" cy="1938992"/>
          </a:xfrm>
          <a:prstGeom prst="rect">
            <a:avLst/>
          </a:prstGeom>
          <a:solidFill>
            <a:srgbClr val="E4D9DA"/>
          </a:solidFill>
        </p:spPr>
        <p:txBody>
          <a:bodyPr wrap="square" rtlCol="0">
            <a:spAutoFit/>
          </a:bodyPr>
          <a:lstStyle/>
          <a:p>
            <a:pPr algn="ctr"/>
            <a:r>
              <a:rPr lang="en-GB" sz="3000" b="1" dirty="0"/>
              <a:t>Seepage through faults is </a:t>
            </a:r>
          </a:p>
          <a:p>
            <a:pPr algn="ctr"/>
            <a:r>
              <a:rPr lang="en-GB" sz="3000" b="1" dirty="0"/>
              <a:t>expected over one to two generations</a:t>
            </a:r>
          </a:p>
          <a:p>
            <a:pPr algn="ctr"/>
            <a:r>
              <a:rPr lang="en-GB" sz="3000" b="1" dirty="0"/>
              <a:t> - Professor David Smyth</a:t>
            </a:r>
          </a:p>
        </p:txBody>
      </p:sp>
      <p:sp>
        <p:nvSpPr>
          <p:cNvPr id="21" name="TextBox 20">
            <a:extLst>
              <a:ext uri="{FF2B5EF4-FFF2-40B4-BE49-F238E27FC236}">
                <a16:creationId xmlns:a16="http://schemas.microsoft.com/office/drawing/2014/main" id="{C23E9BC4-37DD-4DE6-9645-631ECF618E8A}"/>
              </a:ext>
            </a:extLst>
          </p:cNvPr>
          <p:cNvSpPr txBox="1"/>
          <p:nvPr/>
        </p:nvSpPr>
        <p:spPr>
          <a:xfrm>
            <a:off x="371364" y="1801269"/>
            <a:ext cx="4995021" cy="1015663"/>
          </a:xfrm>
          <a:prstGeom prst="rect">
            <a:avLst/>
          </a:prstGeom>
          <a:solidFill>
            <a:srgbClr val="E7DBE4">
              <a:alpha val="75000"/>
            </a:srgbClr>
          </a:solidFill>
        </p:spPr>
        <p:txBody>
          <a:bodyPr wrap="square" rtlCol="0">
            <a:spAutoFit/>
          </a:bodyPr>
          <a:lstStyle/>
          <a:p>
            <a:pPr algn="ctr"/>
            <a:r>
              <a:rPr lang="en-GB" sz="3000" b="1" dirty="0"/>
              <a:t>Cheshire is faulted 500x more </a:t>
            </a:r>
          </a:p>
          <a:p>
            <a:pPr algn="ctr"/>
            <a:r>
              <a:rPr lang="en-GB" sz="3000" b="1" dirty="0"/>
              <a:t>than fracking areas in the USA</a:t>
            </a:r>
          </a:p>
        </p:txBody>
      </p:sp>
    </p:spTree>
    <p:extLst>
      <p:ext uri="{BB962C8B-B14F-4D97-AF65-F5344CB8AC3E}">
        <p14:creationId xmlns:p14="http://schemas.microsoft.com/office/powerpoint/2010/main" val="35797272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alphaModFix/>
            <a:lum/>
          </a:blip>
          <a:srcRect/>
          <a:stretch>
            <a:fillRect/>
          </a:stretch>
        </p:blipFill>
        <p:spPr>
          <a:xfrm>
            <a:off x="134400" y="944724"/>
            <a:ext cx="6858000" cy="4556242"/>
          </a:xfrm>
          <a:prstGeom prst="rect">
            <a:avLst/>
          </a:prstGeom>
          <a:noFill/>
          <a:ln>
            <a:noFill/>
          </a:ln>
        </p:spPr>
      </p:pic>
      <p:sp>
        <p:nvSpPr>
          <p:cNvPr id="2" name="Title 1"/>
          <p:cNvSpPr txBox="1">
            <a:spLocks noGrp="1"/>
          </p:cNvSpPr>
          <p:nvPr>
            <p:ph type="title" idx="4294967295"/>
          </p:nvPr>
        </p:nvSpPr>
        <p:spPr>
          <a:xfrm>
            <a:off x="220800" y="16201"/>
            <a:ext cx="11793600" cy="784507"/>
          </a:xfrm>
        </p:spPr>
        <p:txBody>
          <a:bodyPr>
            <a:no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GB" sz="4400" b="1" dirty="0">
                <a:solidFill>
                  <a:schemeClr val="bg1"/>
                </a:solidFill>
                <a:latin typeface="Arial" pitchFamily="34" charset="0"/>
                <a:cs typeface="Arial" pitchFamily="34" charset="0"/>
              </a:rPr>
              <a:t>Methane in Water</a:t>
            </a:r>
          </a:p>
        </p:txBody>
      </p:sp>
      <p:sp>
        <p:nvSpPr>
          <p:cNvPr id="5" name="TextBox 4"/>
          <p:cNvSpPr txBox="1"/>
          <p:nvPr/>
        </p:nvSpPr>
        <p:spPr>
          <a:xfrm>
            <a:off x="3143672" y="6345324"/>
            <a:ext cx="5886227" cy="461665"/>
          </a:xfrm>
          <a:prstGeom prst="rect">
            <a:avLst/>
          </a:prstGeom>
        </p:spPr>
        <p:txBody>
          <a:bodyPr wrap="none">
            <a:spAutoFit/>
          </a:bodyPr>
          <a:lstStyle>
            <a:defPPr>
              <a:defRPr lang="en-US"/>
            </a:defPPr>
            <a:lvl1pPr algn="ctr">
              <a:defRPr sz="2000" b="1" i="1">
                <a:solidFill>
                  <a:srgbClr val="FFC000"/>
                </a:solidFill>
              </a:defRPr>
            </a:lvl1pPr>
          </a:lstStyle>
          <a:p>
            <a:r>
              <a:rPr lang="en-GB" sz="2400" dirty="0">
                <a:solidFill>
                  <a:schemeClr val="bg1"/>
                </a:solidFill>
              </a:rPr>
              <a:t>Source: Duke University, Pennsylvania (2013)</a:t>
            </a:r>
          </a:p>
        </p:txBody>
      </p:sp>
      <p:pic>
        <p:nvPicPr>
          <p:cNvPr id="4" name="Picture 3"/>
          <p:cNvPicPr>
            <a:picLocks noChangeAspect="1"/>
          </p:cNvPicPr>
          <p:nvPr/>
        </p:nvPicPr>
        <p:blipFill>
          <a:blip r:embed="rId4" cstate="print">
            <a:alphaModFix/>
            <a:lum/>
          </a:blip>
          <a:srcRect/>
          <a:stretch>
            <a:fillRect/>
          </a:stretch>
        </p:blipFill>
        <p:spPr>
          <a:xfrm>
            <a:off x="2387588" y="1360096"/>
            <a:ext cx="6998547" cy="4769204"/>
          </a:xfrm>
          <a:prstGeom prst="rect">
            <a:avLst/>
          </a:prstGeom>
          <a:noFill/>
          <a:ln>
            <a:noFill/>
          </a:ln>
        </p:spPr>
      </p:pic>
      <p:pic>
        <p:nvPicPr>
          <p:cNvPr id="6" name="Picture 5">
            <a:extLst>
              <a:ext uri="{FF2B5EF4-FFF2-40B4-BE49-F238E27FC236}">
                <a16:creationId xmlns:a16="http://schemas.microsoft.com/office/drawing/2014/main" id="{53DAC65A-16BE-419D-A54F-B970B18C1667}"/>
              </a:ext>
            </a:extLst>
          </p:cNvPr>
          <p:cNvPicPr>
            <a:picLocks noChangeAspect="1"/>
          </p:cNvPicPr>
          <p:nvPr/>
        </p:nvPicPr>
        <p:blipFill rotWithShape="1">
          <a:blip r:embed="rId5"/>
          <a:srcRect l="18233" t="25114" r="17759" b="13333"/>
          <a:stretch/>
        </p:blipFill>
        <p:spPr>
          <a:xfrm>
            <a:off x="4304737" y="2556051"/>
            <a:ext cx="7803931" cy="4221321"/>
          </a:xfrm>
          <a:prstGeom prst="rect">
            <a:avLst/>
          </a:prstGeom>
        </p:spPr>
      </p:pic>
    </p:spTree>
    <p:extLst>
      <p:ext uri="{BB962C8B-B14F-4D97-AF65-F5344CB8AC3E}">
        <p14:creationId xmlns:p14="http://schemas.microsoft.com/office/powerpoint/2010/main" val="4156089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xit" presetSubtype="0" fill="hold" grpId="1" nodeType="with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134B6D-4301-44ED-B879-1C13D07DFCEA}"/>
              </a:ext>
            </a:extLst>
          </p:cNvPr>
          <p:cNvPicPr>
            <a:picLocks noChangeAspect="1"/>
          </p:cNvPicPr>
          <p:nvPr/>
        </p:nvPicPr>
        <p:blipFill rotWithShape="1">
          <a:blip r:embed="rId3"/>
          <a:srcRect l="31449" t="7878" r="30284" b="3789"/>
          <a:stretch/>
        </p:blipFill>
        <p:spPr>
          <a:xfrm>
            <a:off x="3899756" y="836712"/>
            <a:ext cx="4519769" cy="5868652"/>
          </a:xfrm>
          <a:prstGeom prst="rect">
            <a:avLst/>
          </a:prstGeom>
        </p:spPr>
      </p:pic>
      <p:sp>
        <p:nvSpPr>
          <p:cNvPr id="5" name="Title 4"/>
          <p:cNvSpPr txBox="1">
            <a:spLocks noGrp="1"/>
          </p:cNvSpPr>
          <p:nvPr>
            <p:ph type="title" idx="4294967295"/>
          </p:nvPr>
        </p:nvSpPr>
        <p:spPr>
          <a:xfrm>
            <a:off x="11324" y="76175"/>
            <a:ext cx="4860540" cy="652525"/>
          </a:xfrm>
        </p:spPr>
        <p:txBody>
          <a:bodyPr>
            <a:no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GB" sz="4000" b="1" dirty="0">
                <a:solidFill>
                  <a:schemeClr val="bg1"/>
                </a:solidFill>
                <a:latin typeface="Arial" pitchFamily="34" charset="0"/>
                <a:cs typeface="Arial" pitchFamily="34" charset="0"/>
              </a:rPr>
              <a:t>Health Impact</a:t>
            </a:r>
          </a:p>
        </p:txBody>
      </p:sp>
      <p:sp>
        <p:nvSpPr>
          <p:cNvPr id="13" name="Rectangle 12"/>
          <p:cNvSpPr/>
          <p:nvPr/>
        </p:nvSpPr>
        <p:spPr>
          <a:xfrm>
            <a:off x="191344" y="1412776"/>
            <a:ext cx="5908660" cy="4524315"/>
          </a:xfrm>
          <a:prstGeom prst="rect">
            <a:avLst/>
          </a:prstGeom>
          <a:solidFill>
            <a:schemeClr val="tx1"/>
          </a:solidFill>
        </p:spPr>
        <p:txBody>
          <a:bodyPr wrap="square">
            <a:spAutoFit/>
          </a:bodyPr>
          <a:lstStyle/>
          <a:p>
            <a:r>
              <a:rPr lang="en-GB" sz="2800" b="1" i="1" dirty="0">
                <a:solidFill>
                  <a:schemeClr val="bg1"/>
                </a:solidFill>
              </a:rPr>
              <a:t>“As the number of gas wells increase in a community, so do rates of hospitalization. Drilling and fracking operations are correlated with elevated motor vehicle fatalities, skin and respiratory problems, emergency room visits, infant deaths, birth defects, and low birthweight.”</a:t>
            </a:r>
          </a:p>
          <a:p>
            <a:endParaRPr lang="en-GB" sz="2400" b="1" i="1" dirty="0">
              <a:solidFill>
                <a:schemeClr val="bg1"/>
              </a:solidFill>
            </a:endParaRPr>
          </a:p>
          <a:p>
            <a:r>
              <a:rPr lang="en-GB" sz="2000" i="1" dirty="0">
                <a:solidFill>
                  <a:schemeClr val="bg1"/>
                </a:solidFill>
              </a:rPr>
              <a:t>Source: </a:t>
            </a:r>
          </a:p>
          <a:p>
            <a:r>
              <a:rPr lang="en-GB" sz="2000" i="1" dirty="0">
                <a:solidFill>
                  <a:schemeClr val="bg1"/>
                </a:solidFill>
              </a:rPr>
              <a:t>Concerned Health Professionals report 2015</a:t>
            </a:r>
          </a:p>
        </p:txBody>
      </p:sp>
      <p:sp>
        <p:nvSpPr>
          <p:cNvPr id="10" name="Rectangle 9"/>
          <p:cNvSpPr/>
          <p:nvPr/>
        </p:nvSpPr>
        <p:spPr>
          <a:xfrm>
            <a:off x="6195124" y="3053276"/>
            <a:ext cx="5877540" cy="3724096"/>
          </a:xfrm>
          <a:prstGeom prst="rect">
            <a:avLst/>
          </a:prstGeom>
          <a:solidFill>
            <a:schemeClr val="tx1"/>
          </a:solidFill>
        </p:spPr>
        <p:txBody>
          <a:bodyPr wrap="square">
            <a:spAutoFit/>
          </a:bodyPr>
          <a:lstStyle/>
          <a:p>
            <a:r>
              <a:rPr lang="en-GB" sz="2800" b="1" i="1" dirty="0">
                <a:solidFill>
                  <a:schemeClr val="bg1"/>
                </a:solidFill>
              </a:rPr>
              <a:t>“Mounting evidence show harm to the environment and human health……….</a:t>
            </a:r>
          </a:p>
          <a:p>
            <a:r>
              <a:rPr lang="en-GB" sz="2800" b="1" i="1" dirty="0">
                <a:solidFill>
                  <a:schemeClr val="bg1"/>
                </a:solidFill>
              </a:rPr>
              <a:t>we have no idea what the long term implications are……..</a:t>
            </a:r>
          </a:p>
          <a:p>
            <a:r>
              <a:rPr lang="en-GB" sz="2800" b="1" i="1" dirty="0">
                <a:solidFill>
                  <a:schemeClr val="bg1"/>
                </a:solidFill>
              </a:rPr>
              <a:t>ignoring this evidence is not an option anymore.”</a:t>
            </a:r>
          </a:p>
          <a:p>
            <a:endParaRPr lang="en-GB" sz="2800" b="1" dirty="0">
              <a:solidFill>
                <a:schemeClr val="bg1"/>
              </a:solidFill>
            </a:endParaRPr>
          </a:p>
          <a:p>
            <a:r>
              <a:rPr lang="en-GB" sz="2000" i="1" dirty="0">
                <a:solidFill>
                  <a:schemeClr val="bg1"/>
                </a:solidFill>
              </a:rPr>
              <a:t>Source: </a:t>
            </a:r>
          </a:p>
          <a:p>
            <a:r>
              <a:rPr lang="en-GB" sz="2000" i="1" dirty="0">
                <a:solidFill>
                  <a:schemeClr val="bg1"/>
                </a:solidFill>
              </a:rPr>
              <a:t>American Journal of Public Health report 2016</a:t>
            </a:r>
          </a:p>
        </p:txBody>
      </p:sp>
      <p:sp>
        <p:nvSpPr>
          <p:cNvPr id="8" name="Rectangle 7">
            <a:extLst>
              <a:ext uri="{FF2B5EF4-FFF2-40B4-BE49-F238E27FC236}">
                <a16:creationId xmlns:a16="http://schemas.microsoft.com/office/drawing/2014/main" id="{ED623FB7-D8C4-4B75-BBE8-3ACF57BFD8E2}"/>
              </a:ext>
            </a:extLst>
          </p:cNvPr>
          <p:cNvSpPr/>
          <p:nvPr/>
        </p:nvSpPr>
        <p:spPr>
          <a:xfrm>
            <a:off x="191344" y="2357586"/>
            <a:ext cx="5908660" cy="3231654"/>
          </a:xfrm>
          <a:prstGeom prst="rect">
            <a:avLst/>
          </a:prstGeom>
          <a:solidFill>
            <a:schemeClr val="tx1"/>
          </a:solidFill>
        </p:spPr>
        <p:txBody>
          <a:bodyPr wrap="square">
            <a:spAutoFit/>
          </a:bodyPr>
          <a:lstStyle/>
          <a:p>
            <a:r>
              <a:rPr lang="en-GB" sz="2800" b="1" i="1" dirty="0">
                <a:solidFill>
                  <a:schemeClr val="bg1"/>
                </a:solidFill>
              </a:rPr>
              <a:t>“There is no evidence that fracking can operate without threatening public health directly or without imperilling climate stability upon which public health depends...”</a:t>
            </a:r>
          </a:p>
          <a:p>
            <a:endParaRPr lang="en-GB" sz="2400" b="1" i="1" dirty="0">
              <a:solidFill>
                <a:schemeClr val="bg1"/>
              </a:solidFill>
            </a:endParaRPr>
          </a:p>
          <a:p>
            <a:r>
              <a:rPr lang="en-GB" sz="2000" i="1" dirty="0">
                <a:solidFill>
                  <a:schemeClr val="bg1"/>
                </a:solidFill>
              </a:rPr>
              <a:t>Source: </a:t>
            </a:r>
          </a:p>
          <a:p>
            <a:r>
              <a:rPr lang="en-GB" sz="2000" i="1" dirty="0">
                <a:solidFill>
                  <a:schemeClr val="bg1"/>
                </a:solidFill>
              </a:rPr>
              <a:t>Concerned Health Professionals report 2016</a:t>
            </a:r>
          </a:p>
        </p:txBody>
      </p:sp>
      <p:pic>
        <p:nvPicPr>
          <p:cNvPr id="9" name="Picture 8" descr="Fig 1">
            <a:extLst>
              <a:ext uri="{FF2B5EF4-FFF2-40B4-BE49-F238E27FC236}">
                <a16:creationId xmlns:a16="http://schemas.microsoft.com/office/drawing/2014/main" id="{9F1F2C58-1C1C-4FCA-9623-EFCA66601835}"/>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8652284" y="44624"/>
            <a:ext cx="3456384" cy="2448272"/>
          </a:xfrm>
          <a:prstGeom prst="rect">
            <a:avLst/>
          </a:prstGeom>
          <a:noFill/>
          <a:ln>
            <a:noFill/>
          </a:ln>
        </p:spPr>
      </p:pic>
    </p:spTree>
    <p:extLst>
      <p:ext uri="{BB962C8B-B14F-4D97-AF65-F5344CB8AC3E}">
        <p14:creationId xmlns:p14="http://schemas.microsoft.com/office/powerpoint/2010/main" val="42739608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0"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alphaModFix/>
            <a:lum/>
          </a:blip>
          <a:srcRect/>
          <a:stretch>
            <a:fillRect/>
          </a:stretch>
        </p:blipFill>
        <p:spPr>
          <a:xfrm>
            <a:off x="119336" y="620689"/>
            <a:ext cx="8229600" cy="5868652"/>
          </a:xfrm>
          <a:prstGeom prst="rect">
            <a:avLst/>
          </a:prstGeom>
          <a:noFill/>
          <a:ln>
            <a:noFill/>
          </a:ln>
        </p:spPr>
      </p:pic>
      <p:sp>
        <p:nvSpPr>
          <p:cNvPr id="9" name="Title 4">
            <a:extLst>
              <a:ext uri="{FF2B5EF4-FFF2-40B4-BE49-F238E27FC236}">
                <a16:creationId xmlns:a16="http://schemas.microsoft.com/office/drawing/2014/main" id="{1956E6BC-32A2-4771-A3EC-060A457FA346}"/>
              </a:ext>
            </a:extLst>
          </p:cNvPr>
          <p:cNvSpPr txBox="1">
            <a:spLocks/>
          </p:cNvSpPr>
          <p:nvPr/>
        </p:nvSpPr>
        <p:spPr>
          <a:xfrm>
            <a:off x="1415480" y="8620"/>
            <a:ext cx="4860540" cy="652525"/>
          </a:xfrm>
          <a:prstGeom prst="rect">
            <a:avLst/>
          </a:prstGeom>
        </p:spPr>
        <p:txBody>
          <a:bodyPr vert="horz" lIns="91440" tIns="45720" rIns="91440" bIns="45720" rtlCol="0" anchor="ctr">
            <a:noAutofit/>
          </a:bodyPr>
          <a:lstStyle>
            <a:defPPr lvl="0">
              <a:buSzPct val="45000"/>
              <a:buFont typeface="StarSymbol"/>
              <a:buNone/>
              <a:defRPr/>
            </a:defPPr>
            <a:lvl1pPr lvl="0" algn="ctr" defTabSz="685800" rtl="0" eaLnBrk="1" latinLnBrk="0" hangingPunct="1">
              <a:spcBef>
                <a:spcPct val="0"/>
              </a:spcBef>
              <a:buSzPct val="45000"/>
              <a:buFont typeface="StarSymbol"/>
              <a:buChar char="●"/>
              <a:defRPr sz="4000" b="1" kern="1200">
                <a:solidFill>
                  <a:srgbClr val="FFFF00"/>
                </a:solidFill>
                <a:latin typeface="Arial" panose="020B0604020202020204" pitchFamily="34" charset="0"/>
                <a:ea typeface="+mj-ea"/>
                <a:cs typeface="Arial" panose="020B0604020202020204" pitchFamily="34" charset="0"/>
              </a:defRPr>
            </a:lvl1pPr>
            <a:lvl2pPr lvl="1">
              <a:buSzPct val="45000"/>
              <a:buFont typeface="StarSymbol"/>
              <a:buChar char="●"/>
              <a:defRPr/>
            </a:lvl2pPr>
            <a:lvl3pPr lvl="2">
              <a:buSzPct val="45000"/>
              <a:buFont typeface="StarSymbol"/>
              <a:buChar char="●"/>
              <a:defRPr/>
            </a:lvl3pPr>
            <a:lvl4pPr lvl="3">
              <a:buSzPct val="45000"/>
              <a:buFont typeface="StarSymbol"/>
              <a:buChar char="●"/>
              <a:defRPr/>
            </a:lvl4pPr>
            <a:lvl5pPr lvl="4">
              <a:buSzPct val="45000"/>
              <a:buFont typeface="StarSymbol"/>
              <a:buChar char="●"/>
              <a:defRPr/>
            </a:lvl5pPr>
            <a:lvl6pPr lvl="5">
              <a:buSzPct val="45000"/>
              <a:buFont typeface="StarSymbol"/>
              <a:buChar char="●"/>
              <a:defRPr/>
            </a:lvl6pPr>
            <a:lvl7pPr lvl="6">
              <a:buSzPct val="45000"/>
              <a:buFont typeface="StarSymbol"/>
              <a:buChar char="●"/>
              <a:defRPr/>
            </a:lvl7pPr>
            <a:lvl8pPr lvl="7">
              <a:buSzPct val="45000"/>
              <a:buFont typeface="StarSymbol"/>
              <a:buChar char="●"/>
              <a:defRPr/>
            </a:lvl8pPr>
            <a:lvl9pPr lvl="8">
              <a:buSzPct val="45000"/>
              <a:buFont typeface="StarSymbol"/>
              <a:buChar char="●"/>
              <a:defRPr/>
            </a:lvl9pPr>
          </a:lstStyle>
          <a:p>
            <a:pPr>
              <a:buFont typeface="StarSymbol"/>
              <a:buNone/>
            </a:pPr>
            <a:r>
              <a:rPr lang="en-GB" dirty="0">
                <a:solidFill>
                  <a:schemeClr val="bg1"/>
                </a:solidFill>
              </a:rPr>
              <a:t>Earthquakes</a:t>
            </a:r>
          </a:p>
        </p:txBody>
      </p:sp>
      <p:pic>
        <p:nvPicPr>
          <p:cNvPr id="11" name="Picture 10">
            <a:extLst>
              <a:ext uri="{FF2B5EF4-FFF2-40B4-BE49-F238E27FC236}">
                <a16:creationId xmlns:a16="http://schemas.microsoft.com/office/drawing/2014/main" id="{72697E0C-BC2D-45DC-A9BD-37BE6D581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5371" y="788904"/>
            <a:ext cx="7315215" cy="5486411"/>
          </a:xfrm>
          <a:prstGeom prst="rect">
            <a:avLst/>
          </a:prstGeom>
        </p:spPr>
      </p:pic>
      <p:sp>
        <p:nvSpPr>
          <p:cNvPr id="12" name="Rectangle 11">
            <a:extLst>
              <a:ext uri="{FF2B5EF4-FFF2-40B4-BE49-F238E27FC236}">
                <a16:creationId xmlns:a16="http://schemas.microsoft.com/office/drawing/2014/main" id="{F27E1846-9766-434D-AD01-41D0207D0727}"/>
              </a:ext>
            </a:extLst>
          </p:cNvPr>
          <p:cNvSpPr/>
          <p:nvPr/>
        </p:nvSpPr>
        <p:spPr>
          <a:xfrm>
            <a:off x="3048000" y="6489340"/>
            <a:ext cx="3948100" cy="369332"/>
          </a:xfrm>
          <a:prstGeom prst="rect">
            <a:avLst/>
          </a:prstGeom>
        </p:spPr>
        <p:txBody>
          <a:bodyPr wrap="square">
            <a:spAutoFit/>
          </a:bodyPr>
          <a:lstStyle/>
          <a:p>
            <a:r>
              <a:rPr lang="en-GB" i="1" dirty="0">
                <a:solidFill>
                  <a:schemeClr val="bg1"/>
                </a:solidFill>
              </a:rPr>
              <a:t>Magnitude 5.7 Prague Oklahoma 2001 </a:t>
            </a:r>
            <a:endParaRPr lang="en-GB" dirty="0"/>
          </a:p>
        </p:txBody>
      </p:sp>
    </p:spTree>
    <p:extLst>
      <p:ext uri="{BB962C8B-B14F-4D97-AF65-F5344CB8AC3E}">
        <p14:creationId xmlns:p14="http://schemas.microsoft.com/office/powerpoint/2010/main" val="33017892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8620"/>
            <a:ext cx="10972800" cy="900100"/>
          </a:xfrm>
        </p:spPr>
        <p:txBody>
          <a:bodyPr/>
          <a:lstStyle/>
          <a:p>
            <a:r>
              <a:rPr lang="en-GB" dirty="0">
                <a:solidFill>
                  <a:schemeClr val="bg1"/>
                </a:solidFill>
              </a:rPr>
              <a:t>Gold Standards</a:t>
            </a:r>
          </a:p>
        </p:txBody>
      </p:sp>
      <p:sp>
        <p:nvSpPr>
          <p:cNvPr id="8" name="Title 1"/>
          <p:cNvSpPr txBox="1">
            <a:spLocks/>
          </p:cNvSpPr>
          <p:nvPr/>
        </p:nvSpPr>
        <p:spPr>
          <a:xfrm>
            <a:off x="227348" y="1124744"/>
            <a:ext cx="11629292" cy="5436604"/>
          </a:xfrm>
          <a:prstGeom prst="rect">
            <a:avLst/>
          </a:prstGeom>
        </p:spPr>
        <p:txBody>
          <a:bodyPr vert="horz" lIns="91440" tIns="45720" rIns="91440" bIns="45720" rtlCol="0" anchor="ctr">
            <a:noAutofit/>
          </a:bodyPr>
          <a:lstStyle>
            <a:lvl1pPr algn="ctr" defTabSz="685800" rtl="0" eaLnBrk="1" latinLnBrk="0" hangingPunct="1">
              <a:spcBef>
                <a:spcPct val="0"/>
              </a:spcBef>
              <a:buNone/>
              <a:defRPr sz="3300" kern="1200">
                <a:solidFill>
                  <a:schemeClr val="bg1"/>
                </a:solidFill>
                <a:latin typeface="+mj-lt"/>
                <a:ea typeface="+mj-ea"/>
                <a:cs typeface="+mj-cs"/>
              </a:defRPr>
            </a:lvl1pPr>
          </a:lstStyle>
          <a:p>
            <a:pPr marL="571500" indent="-571500" algn="l">
              <a:buFont typeface="Arial" panose="020B0604020202020204" pitchFamily="34" charset="0"/>
              <a:buChar char="•"/>
            </a:pPr>
            <a:r>
              <a:rPr lang="en-GB" sz="3200" b="1" dirty="0">
                <a:latin typeface="Arial" panose="020B0604020202020204" pitchFamily="34" charset="0"/>
                <a:cs typeface="Arial" panose="020B0604020202020204" pitchFamily="34" charset="0"/>
              </a:rPr>
              <a:t>Fracking sites now exempt from COMAH regulations</a:t>
            </a:r>
          </a:p>
          <a:p>
            <a:pPr algn="l"/>
            <a:r>
              <a:rPr lang="en-GB" sz="3200" b="1" i="1" dirty="0">
                <a:latin typeface="Arial" panose="020B0604020202020204" pitchFamily="34" charset="0"/>
                <a:cs typeface="Arial" panose="020B0604020202020204" pitchFamily="34" charset="0"/>
              </a:rPr>
              <a:t>		(Control of Major Accident Hazard)</a:t>
            </a:r>
          </a:p>
          <a:p>
            <a:pPr algn="l"/>
            <a:endParaRPr lang="en-GB" sz="3200" b="1" i="1" dirty="0">
              <a:latin typeface="Arial" panose="020B0604020202020204" pitchFamily="34" charset="0"/>
              <a:cs typeface="Arial" panose="020B0604020202020204" pitchFamily="34" charset="0"/>
            </a:endParaRPr>
          </a:p>
          <a:p>
            <a:pPr marL="457200" indent="-457200" algn="l">
              <a:buFont typeface="Arial" panose="020B0604020202020204" pitchFamily="34" charset="0"/>
              <a:buChar char="•"/>
            </a:pPr>
            <a:r>
              <a:rPr lang="en-GB" sz="3200" b="1" dirty="0">
                <a:latin typeface="Arial" panose="020B0604020202020204" pitchFamily="34" charset="0"/>
                <a:cs typeface="Arial" panose="020B0604020202020204" pitchFamily="34" charset="0"/>
              </a:rPr>
              <a:t>The cuts to the Council’s, Environmental Agency, the Health and Safety Executive gives significant concern as to whether they can regulate effectively.</a:t>
            </a:r>
          </a:p>
          <a:p>
            <a:pPr algn="l"/>
            <a:endParaRPr lang="en-GB" sz="3200" b="1" dirty="0">
              <a:latin typeface="Arial" panose="020B0604020202020204" pitchFamily="34" charset="0"/>
              <a:cs typeface="Arial" panose="020B0604020202020204" pitchFamily="34" charset="0"/>
            </a:endParaRPr>
          </a:p>
          <a:p>
            <a:pPr marL="571500" indent="-571500" algn="l">
              <a:buFont typeface="Arial" panose="020B0604020202020204" pitchFamily="34" charset="0"/>
              <a:buChar char="•"/>
            </a:pPr>
            <a:r>
              <a:rPr lang="en-GB" sz="3200" b="1" dirty="0">
                <a:latin typeface="Arial" panose="020B0604020202020204" pitchFamily="34" charset="0"/>
                <a:cs typeface="Arial" panose="020B0604020202020204" pitchFamily="34" charset="0"/>
              </a:rPr>
              <a:t>2017 Conservative manifesto included a clause to exclude exploration from planning permission, and production decided by the government directly.</a:t>
            </a:r>
          </a:p>
        </p:txBody>
      </p:sp>
    </p:spTree>
    <p:extLst>
      <p:ext uri="{BB962C8B-B14F-4D97-AF65-F5344CB8AC3E}">
        <p14:creationId xmlns:p14="http://schemas.microsoft.com/office/powerpoint/2010/main" val="1377686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srcRect/>
          <a:stretch>
            <a:fillRect/>
          </a:stretch>
        </p:blipFill>
        <p:spPr bwMode="auto">
          <a:xfrm>
            <a:off x="947428" y="857254"/>
            <a:ext cx="10444560" cy="5902648"/>
          </a:xfrm>
          <a:prstGeom prst="rect">
            <a:avLst/>
          </a:prstGeom>
          <a:noFill/>
          <a:ln w="9525">
            <a:noFill/>
            <a:miter lim="800000"/>
            <a:headEnd/>
            <a:tailEnd/>
          </a:ln>
        </p:spPr>
      </p:pic>
      <p:sp>
        <p:nvSpPr>
          <p:cNvPr id="7" name="Title 1"/>
          <p:cNvSpPr>
            <a:spLocks noGrp="1"/>
          </p:cNvSpPr>
          <p:nvPr>
            <p:ph type="title"/>
          </p:nvPr>
        </p:nvSpPr>
        <p:spPr>
          <a:xfrm>
            <a:off x="119336" y="29980"/>
            <a:ext cx="11701300" cy="839702"/>
          </a:xfrm>
        </p:spPr>
        <p:txBody>
          <a:bodyPr>
            <a:noAutofit/>
          </a:bodyPr>
          <a:lstStyle/>
          <a:p>
            <a:r>
              <a:rPr lang="en-GB" dirty="0">
                <a:solidFill>
                  <a:schemeClr val="bg1"/>
                </a:solidFill>
              </a:rPr>
              <a:t>Gold Standards - Upton Near Chester</a:t>
            </a:r>
          </a:p>
        </p:txBody>
      </p:sp>
      <p:sp>
        <p:nvSpPr>
          <p:cNvPr id="2" name="Rectangle 1">
            <a:extLst>
              <a:ext uri="{FF2B5EF4-FFF2-40B4-BE49-F238E27FC236}">
                <a16:creationId xmlns:a16="http://schemas.microsoft.com/office/drawing/2014/main" id="{57273B3A-7843-474E-9E0C-C19D7BA1C870}"/>
              </a:ext>
            </a:extLst>
          </p:cNvPr>
          <p:cNvSpPr/>
          <p:nvPr/>
        </p:nvSpPr>
        <p:spPr>
          <a:xfrm>
            <a:off x="875420" y="5843009"/>
            <a:ext cx="10513168" cy="646331"/>
          </a:xfrm>
          <a:prstGeom prst="rect">
            <a:avLst/>
          </a:prstGeom>
        </p:spPr>
        <p:txBody>
          <a:bodyPr wrap="square">
            <a:spAutoFit/>
          </a:bodyPr>
          <a:lstStyle/>
          <a:p>
            <a:pPr algn="ctr"/>
            <a:r>
              <a:rPr lang="en-GB" sz="3600" b="1" dirty="0">
                <a:latin typeface="Arial" panose="020B0604020202020204" pitchFamily="34" charset="0"/>
                <a:cs typeface="Arial" panose="020B0604020202020204" pitchFamily="34" charset="0"/>
              </a:rPr>
              <a:t>No “Setback” in the UK		2 km in NSW Aus.</a:t>
            </a:r>
          </a:p>
        </p:txBody>
      </p:sp>
      <p:sp>
        <p:nvSpPr>
          <p:cNvPr id="5" name="TextBox 4">
            <a:extLst>
              <a:ext uri="{FF2B5EF4-FFF2-40B4-BE49-F238E27FC236}">
                <a16:creationId xmlns:a16="http://schemas.microsoft.com/office/drawing/2014/main" id="{C8EDF823-9CBF-4F49-BAAE-AA9C26D89FBA}"/>
              </a:ext>
            </a:extLst>
          </p:cNvPr>
          <p:cNvSpPr txBox="1"/>
          <p:nvPr/>
        </p:nvSpPr>
        <p:spPr>
          <a:xfrm>
            <a:off x="947428" y="5771529"/>
            <a:ext cx="10464063" cy="969839"/>
          </a:xfrm>
          <a:prstGeom prst="rect">
            <a:avLst/>
          </a:prstGeom>
          <a:solidFill>
            <a:schemeClr val="bg1"/>
          </a:solidFill>
        </p:spPr>
        <p:txBody>
          <a:bodyPr wrap="square" rtlCol="0">
            <a:spAutoFit/>
          </a:bodyPr>
          <a:lstStyle/>
          <a:p>
            <a:pPr algn="ctr"/>
            <a:r>
              <a:rPr lang="en-GB" sz="2800" b="1" dirty="0">
                <a:solidFill>
                  <a:srgbClr val="FF0000"/>
                </a:solidFill>
              </a:rPr>
              <a:t>Environmental Health England will not accept evidence from the USA</a:t>
            </a:r>
          </a:p>
          <a:p>
            <a:pPr algn="ctr"/>
            <a:r>
              <a:rPr lang="en-GB" sz="2800" b="1" dirty="0">
                <a:solidFill>
                  <a:srgbClr val="FF0000"/>
                </a:solidFill>
              </a:rPr>
              <a:t> and will only act when they observe ill health in the UK</a:t>
            </a:r>
          </a:p>
        </p:txBody>
      </p:sp>
    </p:spTree>
    <p:extLst>
      <p:ext uri="{BB962C8B-B14F-4D97-AF65-F5344CB8AC3E}">
        <p14:creationId xmlns:p14="http://schemas.microsoft.com/office/powerpoint/2010/main" val="13513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99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30D6A43-5E03-4AE4-82C4-16D70DDEDC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63950" cy="6858000"/>
          </a:xfrm>
          <a:prstGeom prst="rect">
            <a:avLst/>
          </a:prstGeom>
        </p:spPr>
      </p:pic>
      <p:sp>
        <p:nvSpPr>
          <p:cNvPr id="2" name="Oval 1">
            <a:extLst>
              <a:ext uri="{FF2B5EF4-FFF2-40B4-BE49-F238E27FC236}">
                <a16:creationId xmlns:a16="http://schemas.microsoft.com/office/drawing/2014/main" id="{8E9EA636-B126-48A8-BDBD-BCBF659B8B5F}"/>
              </a:ext>
            </a:extLst>
          </p:cNvPr>
          <p:cNvSpPr/>
          <p:nvPr/>
        </p:nvSpPr>
        <p:spPr>
          <a:xfrm>
            <a:off x="0" y="3140968"/>
            <a:ext cx="2243572" cy="2448272"/>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B8C5A8FB-C3A0-4C4A-AFEA-F83EE76C5E59}"/>
              </a:ext>
            </a:extLst>
          </p:cNvPr>
          <p:cNvSpPr/>
          <p:nvPr/>
        </p:nvSpPr>
        <p:spPr>
          <a:xfrm>
            <a:off x="2484276" y="4689140"/>
            <a:ext cx="4799856" cy="1692188"/>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BE5A3D93-2B8D-4733-8881-C893CB96D99D}"/>
              </a:ext>
            </a:extLst>
          </p:cNvPr>
          <p:cNvSpPr/>
          <p:nvPr/>
        </p:nvSpPr>
        <p:spPr>
          <a:xfrm>
            <a:off x="3107668" y="80628"/>
            <a:ext cx="2243572" cy="2448272"/>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8388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4" grpId="1"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may contain: outdoor"/>
          <p:cNvPicPr>
            <a:picLocks noChangeAspect="1" noChangeArrowheads="1"/>
          </p:cNvPicPr>
          <p:nvPr/>
        </p:nvPicPr>
        <p:blipFill rotWithShape="1">
          <a:blip r:embed="rId3">
            <a:extLst>
              <a:ext uri="{28A0092B-C50C-407E-A947-70E740481C1C}">
                <a14:useLocalDpi xmlns:a14="http://schemas.microsoft.com/office/drawing/2010/main" val="0"/>
              </a:ext>
            </a:extLst>
          </a:blip>
          <a:srcRect t="6426" b="7476"/>
          <a:stretch/>
        </p:blipFill>
        <p:spPr bwMode="auto">
          <a:xfrm>
            <a:off x="0" y="792088"/>
            <a:ext cx="12192000" cy="60932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09600" y="8620"/>
            <a:ext cx="10972800" cy="900100"/>
          </a:xfrm>
        </p:spPr>
        <p:txBody>
          <a:bodyPr>
            <a:normAutofit/>
          </a:bodyPr>
          <a:lstStyle/>
          <a:p>
            <a:r>
              <a:rPr lang="en-GB" sz="4400" dirty="0">
                <a:solidFill>
                  <a:schemeClr val="bg1"/>
                </a:solidFill>
              </a:rPr>
              <a:t>Gold Standards - Blackpool</a:t>
            </a:r>
          </a:p>
        </p:txBody>
      </p:sp>
      <p:sp>
        <p:nvSpPr>
          <p:cNvPr id="8" name="Title 1"/>
          <p:cNvSpPr txBox="1">
            <a:spLocks/>
          </p:cNvSpPr>
          <p:nvPr/>
        </p:nvSpPr>
        <p:spPr>
          <a:xfrm>
            <a:off x="227349" y="908720"/>
            <a:ext cx="11737304" cy="5841268"/>
          </a:xfrm>
          <a:prstGeom prst="rect">
            <a:avLst/>
          </a:prstGeom>
          <a:solidFill>
            <a:schemeClr val="bg1">
              <a:alpha val="50000"/>
            </a:schemeClr>
          </a:solidFill>
        </p:spPr>
        <p:txBody>
          <a:bodyPr vert="horz" lIns="91440" tIns="45720" rIns="91440" bIns="45720" rtlCol="0" anchor="ctr">
            <a:noAutofit/>
          </a:bodyPr>
          <a:lstStyle>
            <a:lvl1pPr algn="ctr" defTabSz="685800" rtl="0" eaLnBrk="1" latinLnBrk="0" hangingPunct="1">
              <a:spcBef>
                <a:spcPct val="0"/>
              </a:spcBef>
              <a:buNone/>
              <a:defRPr sz="3300" kern="1200">
                <a:solidFill>
                  <a:schemeClr val="bg1"/>
                </a:solidFill>
                <a:latin typeface="+mj-lt"/>
                <a:ea typeface="+mj-ea"/>
                <a:cs typeface="+mj-cs"/>
              </a:defRPr>
            </a:lvl1pPr>
          </a:lstStyle>
          <a:p>
            <a:pPr marL="571500" indent="-571500" algn="l">
              <a:spcBef>
                <a:spcPts val="600"/>
              </a:spcBef>
              <a:spcAft>
                <a:spcPts val="600"/>
              </a:spcAft>
              <a:buFont typeface="Arial" panose="020B0604020202020204" pitchFamily="34" charset="0"/>
              <a:buChar char="•"/>
            </a:pPr>
            <a:r>
              <a:rPr lang="en-GB" sz="3200" b="1" i="1" dirty="0">
                <a:solidFill>
                  <a:schemeClr val="tx1"/>
                </a:solidFill>
                <a:latin typeface="Arial" panose="020B0604020202020204" pitchFamily="34" charset="0"/>
                <a:cs typeface="Arial" panose="020B0604020202020204" pitchFamily="34" charset="0"/>
              </a:rPr>
              <a:t>Environment Agency requires 12 mths groundwater monitoring before development - Breached</a:t>
            </a:r>
          </a:p>
          <a:p>
            <a:pPr marL="571500" indent="-571500" algn="l">
              <a:spcBef>
                <a:spcPts val="600"/>
              </a:spcBef>
              <a:spcAft>
                <a:spcPts val="600"/>
              </a:spcAft>
              <a:buFont typeface="Arial" panose="020B0604020202020204" pitchFamily="34" charset="0"/>
              <a:buChar char="•"/>
            </a:pPr>
            <a:r>
              <a:rPr lang="en-GB" sz="3200" b="1" i="1" dirty="0">
                <a:solidFill>
                  <a:schemeClr val="tx1"/>
                </a:solidFill>
                <a:latin typeface="Arial" panose="020B0604020202020204" pitchFamily="34" charset="0"/>
                <a:cs typeface="Arial" panose="020B0604020202020204" pitchFamily="34" charset="0"/>
              </a:rPr>
              <a:t>3 warnings from the Environment Agency:</a:t>
            </a:r>
          </a:p>
          <a:p>
            <a:pPr marL="1943100" lvl="3" indent="-571500">
              <a:spcBef>
                <a:spcPts val="600"/>
              </a:spcBef>
              <a:spcAft>
                <a:spcPts val="600"/>
              </a:spcAft>
              <a:buFont typeface="+mj-lt"/>
              <a:buAutoNum type="arabicPeriod"/>
            </a:pPr>
            <a:r>
              <a:rPr lang="en-GB" sz="3200" b="1" i="1" dirty="0">
                <a:latin typeface="Arial" panose="020B0604020202020204" pitchFamily="34" charset="0"/>
                <a:cs typeface="Arial" panose="020B0604020202020204" pitchFamily="34" charset="0"/>
              </a:rPr>
              <a:t>Inadequate surface water management facilities</a:t>
            </a:r>
          </a:p>
          <a:p>
            <a:pPr marL="1943100" lvl="3" indent="-571500">
              <a:spcBef>
                <a:spcPts val="600"/>
              </a:spcBef>
              <a:spcAft>
                <a:spcPts val="600"/>
              </a:spcAft>
              <a:buFont typeface="+mj-lt"/>
              <a:buAutoNum type="arabicPeriod"/>
            </a:pPr>
            <a:r>
              <a:rPr lang="en-GB" sz="3200" b="1" i="1" dirty="0">
                <a:latin typeface="Arial" panose="020B0604020202020204" pitchFamily="34" charset="0"/>
                <a:cs typeface="Arial" panose="020B0604020202020204" pitchFamily="34" charset="0"/>
              </a:rPr>
              <a:t>Contaminated local stream with silt twice</a:t>
            </a:r>
          </a:p>
          <a:p>
            <a:pPr marL="1943100" lvl="3" indent="-571500">
              <a:spcBef>
                <a:spcPts val="600"/>
              </a:spcBef>
              <a:spcAft>
                <a:spcPts val="600"/>
              </a:spcAft>
              <a:buFont typeface="+mj-lt"/>
              <a:buAutoNum type="arabicPeriod"/>
            </a:pPr>
            <a:r>
              <a:rPr lang="en-GB" sz="3200" b="1" i="1" dirty="0">
                <a:latin typeface="Arial" panose="020B0604020202020204" pitchFamily="34" charset="0"/>
                <a:cs typeface="Arial" panose="020B0604020202020204" pitchFamily="34" charset="0"/>
              </a:rPr>
              <a:t>Inadequate solid waste storage facilities</a:t>
            </a:r>
          </a:p>
          <a:p>
            <a:pPr marL="571500" indent="-571500" algn="l">
              <a:spcBef>
                <a:spcPts val="600"/>
              </a:spcBef>
              <a:spcAft>
                <a:spcPts val="600"/>
              </a:spcAft>
              <a:buFont typeface="Arial" panose="020B0604020202020204" pitchFamily="34" charset="0"/>
              <a:buChar char="•"/>
            </a:pPr>
            <a:r>
              <a:rPr lang="en-GB" sz="3200" b="1" i="1" dirty="0">
                <a:solidFill>
                  <a:schemeClr val="tx1"/>
                </a:solidFill>
                <a:latin typeface="Arial" panose="020B0604020202020204" pitchFamily="34" charset="0"/>
                <a:cs typeface="Arial" panose="020B0604020202020204" pitchFamily="34" charset="0"/>
              </a:rPr>
              <a:t>Health and Safety Executive requires Emergency plans in place (Borehole Regs) - Breached</a:t>
            </a:r>
          </a:p>
          <a:p>
            <a:pPr marL="571500" indent="-571500" algn="l">
              <a:spcBef>
                <a:spcPts val="600"/>
              </a:spcBef>
              <a:spcAft>
                <a:spcPts val="600"/>
              </a:spcAft>
              <a:buFont typeface="Arial" panose="020B0604020202020204" pitchFamily="34" charset="0"/>
              <a:buChar char="•"/>
            </a:pPr>
            <a:r>
              <a:rPr lang="en-GB" sz="3200" b="1" i="1" dirty="0">
                <a:solidFill>
                  <a:schemeClr val="tx1"/>
                </a:solidFill>
                <a:latin typeface="Arial" panose="020B0604020202020204" pitchFamily="34" charset="0"/>
                <a:cs typeface="Arial" panose="020B0604020202020204" pitchFamily="34" charset="0"/>
              </a:rPr>
              <a:t>Planning Application included safe management of lorries on the A583 – Breached – many accidents</a:t>
            </a:r>
          </a:p>
        </p:txBody>
      </p:sp>
    </p:spTree>
    <p:extLst>
      <p:ext uri="{BB962C8B-B14F-4D97-AF65-F5344CB8AC3E}">
        <p14:creationId xmlns:p14="http://schemas.microsoft.com/office/powerpoint/2010/main" val="250810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848" y="1"/>
            <a:ext cx="10972800" cy="908720"/>
          </a:xfrm>
        </p:spPr>
        <p:txBody>
          <a:bodyPr>
            <a:normAutofit/>
          </a:bodyPr>
          <a:lstStyle/>
          <a:p>
            <a:pPr algn="r"/>
            <a:r>
              <a:rPr lang="en-GB" sz="4400" dirty="0">
                <a:solidFill>
                  <a:schemeClr val="bg1"/>
                </a:solidFill>
              </a:rPr>
              <a:t>Housing</a:t>
            </a:r>
          </a:p>
        </p:txBody>
      </p:sp>
      <p:pic>
        <p:nvPicPr>
          <p:cNvPr id="4" name="Picture 3"/>
          <p:cNvPicPr preferRelativeResize="0">
            <a:picLocks/>
          </p:cNvPicPr>
          <p:nvPr/>
        </p:nvPicPr>
        <p:blipFill rotWithShape="1">
          <a:blip r:embed="rId3"/>
          <a:srcRect l="22536" t="29526" r="41436" b="-1"/>
          <a:stretch/>
        </p:blipFill>
        <p:spPr>
          <a:xfrm>
            <a:off x="3647728" y="188640"/>
            <a:ext cx="4320480" cy="4320480"/>
          </a:xfrm>
          <a:prstGeom prst="rect">
            <a:avLst/>
          </a:prstGeom>
          <a:ln w="38100">
            <a:solidFill>
              <a:schemeClr val="tx1"/>
            </a:solidFill>
          </a:ln>
        </p:spPr>
      </p:pic>
      <p:sp>
        <p:nvSpPr>
          <p:cNvPr id="5" name="TextBox 4"/>
          <p:cNvSpPr txBox="1"/>
          <p:nvPr/>
        </p:nvSpPr>
        <p:spPr>
          <a:xfrm>
            <a:off x="343780" y="2376167"/>
            <a:ext cx="10540752" cy="4401205"/>
          </a:xfrm>
          <a:prstGeom prst="rect">
            <a:avLst/>
          </a:prstGeom>
          <a:noFill/>
        </p:spPr>
        <p:txBody>
          <a:bodyPr wrap="square" rtlCol="0">
            <a:spAutoFit/>
          </a:bodyPr>
          <a:lstStyle/>
          <a:p>
            <a:r>
              <a:rPr lang="en-GB" sz="2000" b="1" dirty="0">
                <a:solidFill>
                  <a:schemeClr val="bg1"/>
                </a:solidFill>
              </a:rPr>
              <a:t>Daily Mail - Aug 2014</a:t>
            </a:r>
          </a:p>
          <a:p>
            <a:endParaRPr lang="en-GB" sz="2000" b="1" dirty="0">
              <a:solidFill>
                <a:srgbClr val="FFFF00"/>
              </a:solidFill>
            </a:endParaRPr>
          </a:p>
          <a:p>
            <a:endParaRPr lang="en-GB" sz="2000" b="1" dirty="0">
              <a:solidFill>
                <a:srgbClr val="FFFF00"/>
              </a:solidFill>
            </a:endParaRPr>
          </a:p>
          <a:p>
            <a:endParaRPr lang="en-GB" sz="2000" b="1" dirty="0">
              <a:solidFill>
                <a:srgbClr val="FFFF00"/>
              </a:solidFill>
            </a:endParaRPr>
          </a:p>
          <a:p>
            <a:r>
              <a:rPr lang="en-GB" sz="2000" b="1" dirty="0">
                <a:solidFill>
                  <a:srgbClr val="FFFF00"/>
                </a:solidFill>
              </a:rPr>
              <a:t>        </a:t>
            </a:r>
            <a:r>
              <a:rPr lang="en-GB" sz="2000" b="1" dirty="0">
                <a:solidFill>
                  <a:schemeClr val="bg1"/>
                </a:solidFill>
              </a:rPr>
              <a:t>Guardian - Aug 2014</a:t>
            </a:r>
          </a:p>
          <a:p>
            <a:endParaRPr lang="en-GB" sz="2000" b="1" dirty="0">
              <a:solidFill>
                <a:srgbClr val="FFFF00"/>
              </a:solidFill>
            </a:endParaRPr>
          </a:p>
          <a:p>
            <a:endParaRPr lang="en-GB" sz="2000" b="1" dirty="0">
              <a:solidFill>
                <a:srgbClr val="FFFF00"/>
              </a:solidFill>
            </a:endParaRPr>
          </a:p>
          <a:p>
            <a:endParaRPr lang="en-GB" sz="2000" b="1" dirty="0">
              <a:solidFill>
                <a:srgbClr val="FFFF00"/>
              </a:solidFill>
            </a:endParaRPr>
          </a:p>
          <a:p>
            <a:r>
              <a:rPr lang="en-GB" sz="2000" b="1" dirty="0">
                <a:solidFill>
                  <a:srgbClr val="FFFF00"/>
                </a:solidFill>
              </a:rPr>
              <a:t>          </a:t>
            </a:r>
            <a:r>
              <a:rPr lang="en-GB" sz="2000" b="1" dirty="0">
                <a:solidFill>
                  <a:schemeClr val="bg1"/>
                </a:solidFill>
              </a:rPr>
              <a:t>Independent – Jan 2016</a:t>
            </a:r>
          </a:p>
          <a:p>
            <a:endParaRPr lang="en-GB" sz="2000" b="1" dirty="0">
              <a:solidFill>
                <a:srgbClr val="FFFF00"/>
              </a:solidFill>
            </a:endParaRPr>
          </a:p>
          <a:p>
            <a:endParaRPr lang="en-GB" sz="2000" b="1" dirty="0">
              <a:solidFill>
                <a:srgbClr val="FFFF00"/>
              </a:solidFill>
            </a:endParaRPr>
          </a:p>
          <a:p>
            <a:endParaRPr lang="en-GB" sz="2000" b="1" dirty="0">
              <a:solidFill>
                <a:srgbClr val="FFFF00"/>
              </a:solidFill>
            </a:endParaRPr>
          </a:p>
          <a:p>
            <a:endParaRPr lang="en-GB" sz="2000" b="1" dirty="0">
              <a:solidFill>
                <a:srgbClr val="FFFF00"/>
              </a:solidFill>
            </a:endParaRPr>
          </a:p>
          <a:p>
            <a:r>
              <a:rPr lang="en-GB" sz="2000" b="1" dirty="0">
                <a:solidFill>
                  <a:schemeClr val="bg1"/>
                </a:solidFill>
              </a:rPr>
              <a:t>            Commonwealth Bank - Sept 2016</a:t>
            </a:r>
          </a:p>
        </p:txBody>
      </p:sp>
      <p:pic>
        <p:nvPicPr>
          <p:cNvPr id="6" name="Picture 5"/>
          <p:cNvPicPr preferRelativeResize="0">
            <a:picLocks/>
          </p:cNvPicPr>
          <p:nvPr/>
        </p:nvPicPr>
        <p:blipFill rotWithShape="1">
          <a:blip r:embed="rId4"/>
          <a:srcRect l="29920" t="16926" r="31099" b="21125"/>
          <a:stretch/>
        </p:blipFill>
        <p:spPr>
          <a:xfrm>
            <a:off x="4296280" y="980728"/>
            <a:ext cx="4320000" cy="4320000"/>
          </a:xfrm>
          <a:prstGeom prst="rect">
            <a:avLst/>
          </a:prstGeom>
          <a:ln w="38100">
            <a:solidFill>
              <a:schemeClr val="tx1"/>
            </a:solidFill>
          </a:ln>
        </p:spPr>
      </p:pic>
      <p:pic>
        <p:nvPicPr>
          <p:cNvPr id="3" name="Picture 2"/>
          <p:cNvPicPr preferRelativeResize="0">
            <a:picLocks/>
          </p:cNvPicPr>
          <p:nvPr/>
        </p:nvPicPr>
        <p:blipFill rotWithShape="1">
          <a:blip r:embed="rId5"/>
          <a:srcRect l="23811" t="14825" r="25397" b="6688"/>
          <a:stretch/>
        </p:blipFill>
        <p:spPr>
          <a:xfrm>
            <a:off x="4836340" y="1593276"/>
            <a:ext cx="4320000" cy="4320000"/>
          </a:xfrm>
          <a:prstGeom prst="rect">
            <a:avLst/>
          </a:prstGeom>
          <a:ln w="38100">
            <a:solidFill>
              <a:schemeClr val="tx1"/>
            </a:solidFill>
          </a:ln>
        </p:spPr>
      </p:pic>
      <p:pic>
        <p:nvPicPr>
          <p:cNvPr id="7" name="Picture 6"/>
          <p:cNvPicPr preferRelativeResize="0">
            <a:picLocks/>
          </p:cNvPicPr>
          <p:nvPr/>
        </p:nvPicPr>
        <p:blipFill rotWithShape="1">
          <a:blip r:embed="rId6"/>
          <a:srcRect l="27556" t="10101" r="33168" b="18500"/>
          <a:stretch/>
        </p:blipFill>
        <p:spPr>
          <a:xfrm>
            <a:off x="5412404" y="2457372"/>
            <a:ext cx="4320000" cy="4320000"/>
          </a:xfrm>
          <a:prstGeom prst="rect">
            <a:avLst/>
          </a:prstGeom>
          <a:ln w="38100">
            <a:solidFill>
              <a:schemeClr val="tx1"/>
            </a:solidFill>
          </a:ln>
        </p:spPr>
      </p:pic>
    </p:spTree>
    <p:extLst>
      <p:ext uri="{BB962C8B-B14F-4D97-AF65-F5344CB8AC3E}">
        <p14:creationId xmlns:p14="http://schemas.microsoft.com/office/powerpoint/2010/main" val="77186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9376" y="1088740"/>
            <a:ext cx="11196644" cy="5201424"/>
          </a:xfrm>
          <a:prstGeom prst="rect">
            <a:avLst/>
          </a:prstGeom>
        </p:spPr>
        <p:txBody>
          <a:bodyPr wrap="square">
            <a:spAutoFit/>
          </a:bodyPr>
          <a:lstStyle/>
          <a:p>
            <a:pPr algn="ctr"/>
            <a:endParaRPr lang="en-GB" sz="3200" dirty="0">
              <a:solidFill>
                <a:schemeClr val="bg1"/>
              </a:solidFill>
            </a:endParaRPr>
          </a:p>
          <a:p>
            <a:pPr algn="ctr"/>
            <a:r>
              <a:rPr lang="en-GB" sz="3200" dirty="0">
                <a:solidFill>
                  <a:schemeClr val="bg1"/>
                </a:solidFill>
              </a:rPr>
              <a:t>DECC/BGS Bowland Shale Gas Report- 2014 </a:t>
            </a:r>
          </a:p>
          <a:p>
            <a:pPr algn="ctr"/>
            <a:r>
              <a:rPr lang="en-GB" sz="3200" dirty="0">
                <a:solidFill>
                  <a:schemeClr val="bg1"/>
                </a:solidFill>
              </a:rPr>
              <a:t>“37,600 Bm3 of gas - </a:t>
            </a:r>
            <a:r>
              <a:rPr lang="en-GB" sz="3200" i="1" dirty="0">
                <a:solidFill>
                  <a:schemeClr val="bg1"/>
                </a:solidFill>
              </a:rPr>
              <a:t>it is not possible to calculate the reserves”</a:t>
            </a:r>
          </a:p>
          <a:p>
            <a:pPr algn="ctr"/>
            <a:endParaRPr lang="en-GB" sz="3200" i="1" dirty="0">
              <a:solidFill>
                <a:schemeClr val="bg1"/>
              </a:solidFill>
            </a:endParaRPr>
          </a:p>
          <a:p>
            <a:pPr algn="ctr"/>
            <a:endParaRPr lang="en-GB" sz="3200" i="1" dirty="0">
              <a:solidFill>
                <a:schemeClr val="bg1"/>
              </a:solidFill>
            </a:endParaRPr>
          </a:p>
          <a:p>
            <a:pPr algn="ctr"/>
            <a:r>
              <a:rPr lang="en-GB" sz="3200" dirty="0">
                <a:solidFill>
                  <a:schemeClr val="bg1"/>
                </a:solidFill>
              </a:rPr>
              <a:t>US Energy Information Agency – Shale Gas in the UK 2015</a:t>
            </a:r>
          </a:p>
          <a:p>
            <a:pPr algn="ctr"/>
            <a:r>
              <a:rPr lang="en-GB" sz="3200" i="1" dirty="0">
                <a:solidFill>
                  <a:schemeClr val="bg1"/>
                </a:solidFill>
              </a:rPr>
              <a:t>“735 Bm3 technically recoverable reserves”</a:t>
            </a:r>
          </a:p>
          <a:p>
            <a:pPr algn="ctr"/>
            <a:endParaRPr lang="en-GB" sz="2400" dirty="0">
              <a:solidFill>
                <a:schemeClr val="bg1"/>
              </a:solidFill>
            </a:endParaRPr>
          </a:p>
          <a:p>
            <a:pPr algn="ctr"/>
            <a:endParaRPr lang="en-GB" sz="2400" dirty="0">
              <a:solidFill>
                <a:schemeClr val="bg1"/>
              </a:solidFill>
            </a:endParaRPr>
          </a:p>
          <a:p>
            <a:pPr algn="ctr"/>
            <a:endParaRPr lang="en-GB" sz="2400" dirty="0">
              <a:solidFill>
                <a:schemeClr val="bg1"/>
              </a:solidFill>
            </a:endParaRPr>
          </a:p>
          <a:p>
            <a:pPr algn="ctr"/>
            <a:r>
              <a:rPr lang="en-GB" sz="3600" b="1" dirty="0">
                <a:solidFill>
                  <a:schemeClr val="bg1"/>
                </a:solidFill>
              </a:rPr>
              <a:t>Gas independence for 7 </a:t>
            </a:r>
            <a:r>
              <a:rPr lang="en-GB" sz="3600" b="1" dirty="0" err="1">
                <a:solidFill>
                  <a:schemeClr val="bg1"/>
                </a:solidFill>
              </a:rPr>
              <a:t>yrs</a:t>
            </a:r>
            <a:r>
              <a:rPr lang="en-GB" sz="3600" b="1" dirty="0">
                <a:solidFill>
                  <a:schemeClr val="bg1"/>
                </a:solidFill>
              </a:rPr>
              <a:t>!  - In practice 4 to 5 years</a:t>
            </a:r>
          </a:p>
        </p:txBody>
      </p:sp>
      <p:sp>
        <p:nvSpPr>
          <p:cNvPr id="3" name="Title 2"/>
          <p:cNvSpPr>
            <a:spLocks noGrp="1"/>
          </p:cNvSpPr>
          <p:nvPr>
            <p:ph type="title" idx="4294967295"/>
          </p:nvPr>
        </p:nvSpPr>
        <p:spPr>
          <a:xfrm>
            <a:off x="609600" y="44624"/>
            <a:ext cx="10972800" cy="1143000"/>
          </a:xfrm>
        </p:spPr>
        <p:txBody>
          <a:bodyPr/>
          <a:lstStyle/>
          <a:p>
            <a:pPr rtl="0" eaLnBrk="1" latinLnBrk="0" hangingPunct="1"/>
            <a:r>
              <a:rPr lang="en-GB" sz="4000" b="1" dirty="0">
                <a:solidFill>
                  <a:schemeClr val="bg1"/>
                </a:solidFill>
                <a:ea typeface="+mn-ea"/>
              </a:rPr>
              <a:t>Energy Security!</a:t>
            </a:r>
            <a:endParaRPr lang="en-GB" dirty="0">
              <a:solidFill>
                <a:schemeClr val="bg1"/>
              </a:solidFill>
              <a:effectLst/>
            </a:endParaRPr>
          </a:p>
        </p:txBody>
      </p:sp>
    </p:spTree>
    <p:extLst>
      <p:ext uri="{BB962C8B-B14F-4D97-AF65-F5344CB8AC3E}">
        <p14:creationId xmlns:p14="http://schemas.microsoft.com/office/powerpoint/2010/main" val="388530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F0E7DCD-E612-4384-BF34-66CAEF9AC17B}"/>
              </a:ext>
            </a:extLst>
          </p:cNvPr>
          <p:cNvSpPr txBox="1">
            <a:spLocks/>
          </p:cNvSpPr>
          <p:nvPr/>
        </p:nvSpPr>
        <p:spPr>
          <a:xfrm>
            <a:off x="263352" y="368660"/>
            <a:ext cx="11629292" cy="6192688"/>
          </a:xfrm>
          <a:prstGeom prst="rect">
            <a:avLst/>
          </a:prstGeom>
        </p:spPr>
        <p:txBody>
          <a:bodyPr vert="horz" lIns="91440" tIns="45720" rIns="91440" bIns="45720" rtlCol="0" anchor="ctr">
            <a:normAutofit/>
          </a:bodyPr>
          <a:lstStyle>
            <a:lvl1pPr algn="ctr" defTabSz="685800" rtl="0" eaLnBrk="1" latinLnBrk="0" hangingPunct="1">
              <a:spcBef>
                <a:spcPct val="0"/>
              </a:spcBef>
              <a:buNone/>
              <a:defRPr sz="4000" b="1" kern="1200">
                <a:solidFill>
                  <a:srgbClr val="FFFF00"/>
                </a:solidFill>
                <a:latin typeface="Arial" panose="020B0604020202020204" pitchFamily="34" charset="0"/>
                <a:ea typeface="+mj-ea"/>
                <a:cs typeface="Arial" panose="020B0604020202020204" pitchFamily="34" charset="0"/>
              </a:defRPr>
            </a:lvl1pPr>
          </a:lstStyle>
          <a:p>
            <a:pPr marL="571500" indent="-571500" algn="l">
              <a:buFont typeface="Arial" panose="020B0604020202020204" pitchFamily="34" charset="0"/>
              <a:buChar char="•"/>
            </a:pPr>
            <a:r>
              <a:rPr lang="en-GB" dirty="0">
                <a:solidFill>
                  <a:schemeClr val="bg1"/>
                </a:solidFill>
              </a:rPr>
              <a:t>Improve everyone's awareness</a:t>
            </a:r>
          </a:p>
          <a:p>
            <a:pPr marL="571500" indent="-571500" algn="l">
              <a:buFont typeface="Arial" panose="020B0604020202020204" pitchFamily="34" charset="0"/>
              <a:buChar char="•"/>
            </a:pPr>
            <a:r>
              <a:rPr lang="en-GB" dirty="0">
                <a:solidFill>
                  <a:schemeClr val="bg1"/>
                </a:solidFill>
              </a:rPr>
              <a:t>Facebook / emails</a:t>
            </a:r>
          </a:p>
          <a:p>
            <a:pPr marL="571500" indent="-571500" algn="l">
              <a:buFont typeface="Arial" panose="020B0604020202020204" pitchFamily="34" charset="0"/>
              <a:buChar char="•"/>
            </a:pPr>
            <a:r>
              <a:rPr lang="en-GB" dirty="0">
                <a:solidFill>
                  <a:schemeClr val="bg1"/>
                </a:solidFill>
              </a:rPr>
              <a:t>Leaflets / notices in shops</a:t>
            </a:r>
          </a:p>
          <a:p>
            <a:pPr marL="571500" indent="-571500" algn="l">
              <a:buFont typeface="Arial" panose="020B0604020202020204" pitchFamily="34" charset="0"/>
              <a:buChar char="•"/>
            </a:pPr>
            <a:r>
              <a:rPr lang="en-GB" dirty="0">
                <a:solidFill>
                  <a:schemeClr val="bg1"/>
                </a:solidFill>
              </a:rPr>
              <a:t>Letters to the newspaper</a:t>
            </a:r>
          </a:p>
          <a:p>
            <a:pPr marL="571500" indent="-571500" algn="l">
              <a:buFont typeface="Arial" panose="020B0604020202020204" pitchFamily="34" charset="0"/>
              <a:buChar char="•"/>
            </a:pPr>
            <a:r>
              <a:rPr lang="en-GB" dirty="0">
                <a:solidFill>
                  <a:schemeClr val="bg1"/>
                </a:solidFill>
              </a:rPr>
              <a:t>Get Parish Council to say no</a:t>
            </a:r>
          </a:p>
          <a:p>
            <a:pPr marL="571500" indent="-571500" algn="l">
              <a:buFont typeface="Arial" panose="020B0604020202020204" pitchFamily="34" charset="0"/>
              <a:buChar char="•"/>
            </a:pPr>
            <a:r>
              <a:rPr lang="en-GB" dirty="0">
                <a:solidFill>
                  <a:schemeClr val="bg1"/>
                </a:solidFill>
              </a:rPr>
              <a:t>Object to the CW&amp;C application</a:t>
            </a:r>
          </a:p>
          <a:p>
            <a:pPr marL="571500" indent="-571500" algn="l">
              <a:buFont typeface="Arial" panose="020B0604020202020204" pitchFamily="34" charset="0"/>
              <a:buChar char="•"/>
            </a:pPr>
            <a:r>
              <a:rPr lang="en-GB" dirty="0">
                <a:solidFill>
                  <a:schemeClr val="bg1"/>
                </a:solidFill>
              </a:rPr>
              <a:t>Build alliances</a:t>
            </a:r>
          </a:p>
          <a:p>
            <a:pPr marL="571500" indent="-571500" algn="l">
              <a:buFont typeface="Arial" panose="020B0604020202020204" pitchFamily="34" charset="0"/>
              <a:buChar char="•"/>
            </a:pPr>
            <a:r>
              <a:rPr lang="en-GB" dirty="0">
                <a:solidFill>
                  <a:schemeClr val="bg1"/>
                </a:solidFill>
              </a:rPr>
              <a:t>Let you voice be known</a:t>
            </a:r>
          </a:p>
          <a:p>
            <a:pPr marL="571500" indent="-571500" algn="l">
              <a:buFont typeface="Arial" panose="020B0604020202020204" pitchFamily="34" charset="0"/>
              <a:buChar char="•"/>
            </a:pPr>
            <a:r>
              <a:rPr lang="en-GB" dirty="0">
                <a:solidFill>
                  <a:schemeClr val="bg1"/>
                </a:solidFill>
              </a:rPr>
              <a:t>We need to get the Conservatives to change policy – or change the government!</a:t>
            </a:r>
          </a:p>
        </p:txBody>
      </p:sp>
    </p:spTree>
    <p:extLst>
      <p:ext uri="{BB962C8B-B14F-4D97-AF65-F5344CB8AC3E}">
        <p14:creationId xmlns:p14="http://schemas.microsoft.com/office/powerpoint/2010/main" val="65243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F0E7DCD-E612-4384-BF34-66CAEF9AC17B}"/>
              </a:ext>
            </a:extLst>
          </p:cNvPr>
          <p:cNvSpPr txBox="1">
            <a:spLocks/>
          </p:cNvSpPr>
          <p:nvPr/>
        </p:nvSpPr>
        <p:spPr>
          <a:xfrm>
            <a:off x="263352" y="1745940"/>
            <a:ext cx="11629292" cy="3231232"/>
          </a:xfrm>
          <a:prstGeom prst="rect">
            <a:avLst/>
          </a:prstGeom>
        </p:spPr>
        <p:txBody>
          <a:bodyPr vert="horz" lIns="91440" tIns="45720" rIns="91440" bIns="45720" rtlCol="0" anchor="ctr">
            <a:normAutofit fontScale="92500"/>
          </a:bodyPr>
          <a:lstStyle>
            <a:lvl1pPr algn="ctr" defTabSz="685800" rtl="0" eaLnBrk="1" latinLnBrk="0" hangingPunct="1">
              <a:spcBef>
                <a:spcPct val="0"/>
              </a:spcBef>
              <a:buNone/>
              <a:defRPr sz="4000" b="1" kern="1200">
                <a:solidFill>
                  <a:srgbClr val="FFFF00"/>
                </a:solidFill>
                <a:latin typeface="Arial" panose="020B0604020202020204" pitchFamily="34" charset="0"/>
                <a:ea typeface="+mj-ea"/>
                <a:cs typeface="Arial" panose="020B0604020202020204" pitchFamily="34" charset="0"/>
              </a:defRPr>
            </a:lvl1pPr>
          </a:lstStyle>
          <a:p>
            <a:r>
              <a:rPr lang="en-GB" dirty="0">
                <a:solidFill>
                  <a:schemeClr val="bg1"/>
                </a:solidFill>
              </a:rPr>
              <a:t>Would you like to find out more?</a:t>
            </a:r>
          </a:p>
          <a:p>
            <a:endParaRPr lang="en-GB" dirty="0">
              <a:solidFill>
                <a:schemeClr val="bg1"/>
              </a:solidFill>
            </a:endParaRPr>
          </a:p>
          <a:p>
            <a:r>
              <a:rPr lang="en-GB" dirty="0">
                <a:solidFill>
                  <a:schemeClr val="tx2">
                    <a:lumMod val="60000"/>
                    <a:lumOff val="40000"/>
                  </a:schemeClr>
                </a:solidFill>
              </a:rPr>
              <a:t>G</a:t>
            </a:r>
            <a:r>
              <a:rPr lang="en-GB" dirty="0">
                <a:solidFill>
                  <a:srgbClr val="FF0000"/>
                </a:solidFill>
              </a:rPr>
              <a:t>o</a:t>
            </a:r>
            <a:r>
              <a:rPr lang="en-GB" dirty="0">
                <a:solidFill>
                  <a:srgbClr val="FFC000"/>
                </a:solidFill>
              </a:rPr>
              <a:t>o</a:t>
            </a:r>
            <a:r>
              <a:rPr lang="en-GB" dirty="0">
                <a:solidFill>
                  <a:schemeClr val="tx2">
                    <a:lumMod val="60000"/>
                    <a:lumOff val="40000"/>
                  </a:schemeClr>
                </a:solidFill>
              </a:rPr>
              <a:t>g</a:t>
            </a:r>
            <a:r>
              <a:rPr lang="en-GB" dirty="0">
                <a:solidFill>
                  <a:schemeClr val="accent3">
                    <a:lumMod val="75000"/>
                  </a:schemeClr>
                </a:solidFill>
              </a:rPr>
              <a:t>l</a:t>
            </a:r>
            <a:r>
              <a:rPr lang="en-GB" dirty="0">
                <a:solidFill>
                  <a:srgbClr val="FF0000"/>
                </a:solidFill>
              </a:rPr>
              <a:t>e</a:t>
            </a:r>
            <a:r>
              <a:rPr lang="en-GB" dirty="0">
                <a:solidFill>
                  <a:schemeClr val="bg1"/>
                </a:solidFill>
              </a:rPr>
              <a:t>    “Fracking + Health”</a:t>
            </a:r>
          </a:p>
          <a:p>
            <a:endParaRPr lang="en-GB" dirty="0">
              <a:solidFill>
                <a:schemeClr val="bg1"/>
              </a:solidFill>
            </a:endParaRPr>
          </a:p>
          <a:p>
            <a:r>
              <a:rPr lang="en-GB" dirty="0">
                <a:solidFill>
                  <a:schemeClr val="bg1"/>
                </a:solidFill>
              </a:rPr>
              <a:t>Ask yourself “do you want to live in a gas field?”</a:t>
            </a:r>
          </a:p>
        </p:txBody>
      </p:sp>
    </p:spTree>
    <p:extLst>
      <p:ext uri="{BB962C8B-B14F-4D97-AF65-F5344CB8AC3E}">
        <p14:creationId xmlns:p14="http://schemas.microsoft.com/office/powerpoint/2010/main" val="225661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6200"/>
            <a:ext cx="9144000" cy="907200"/>
          </a:xfrm>
        </p:spPr>
        <p:txBody>
          <a:bodyPr>
            <a:normAutofit/>
          </a:bodyPr>
          <a:lstStyle/>
          <a:p>
            <a:r>
              <a:rPr lang="en-GB" sz="4000" b="1" dirty="0">
                <a:solidFill>
                  <a:schemeClr val="bg1"/>
                </a:solidFill>
                <a:latin typeface="Arial" panose="020B0604020202020204" pitchFamily="34" charset="0"/>
                <a:cs typeface="Arial" panose="020B0604020202020204" pitchFamily="34" charset="0"/>
              </a:rPr>
              <a:t>The History of Fracking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36" y="966600"/>
            <a:ext cx="11953328" cy="5805000"/>
          </a:xfrm>
          <a:prstGeom prst="rect">
            <a:avLst/>
          </a:prstGeom>
        </p:spPr>
      </p:pic>
      <p:grpSp>
        <p:nvGrpSpPr>
          <p:cNvPr id="10" name="Group 9"/>
          <p:cNvGrpSpPr/>
          <p:nvPr/>
        </p:nvGrpSpPr>
        <p:grpSpPr>
          <a:xfrm>
            <a:off x="3035660" y="3429000"/>
            <a:ext cx="3463484" cy="1944216"/>
            <a:chOff x="3539716" y="3429000"/>
            <a:chExt cx="3463484" cy="1944216"/>
          </a:xfrm>
        </p:grpSpPr>
        <p:cxnSp>
          <p:nvCxnSpPr>
            <p:cNvPr id="5" name="Straight Arrow Connector 4"/>
            <p:cNvCxnSpPr>
              <a:cxnSpLocks/>
              <a:stCxn id="6" idx="2"/>
            </p:cNvCxnSpPr>
            <p:nvPr/>
          </p:nvCxnSpPr>
          <p:spPr>
            <a:xfrm flipH="1">
              <a:off x="3539716" y="4033800"/>
              <a:ext cx="2448284" cy="1339416"/>
            </a:xfrm>
            <a:prstGeom prst="straightConnector1">
              <a:avLst/>
            </a:prstGeom>
            <a:ln w="31750">
              <a:solidFill>
                <a:srgbClr val="002060"/>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972800" y="3429000"/>
              <a:ext cx="2030400" cy="604800"/>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2005 US Energy Policy Act</a:t>
              </a:r>
            </a:p>
          </p:txBody>
        </p:sp>
      </p:grpSp>
      <p:grpSp>
        <p:nvGrpSpPr>
          <p:cNvPr id="3" name="Group 2"/>
          <p:cNvGrpSpPr/>
          <p:nvPr/>
        </p:nvGrpSpPr>
        <p:grpSpPr>
          <a:xfrm>
            <a:off x="119336" y="2478600"/>
            <a:ext cx="8007064" cy="3024000"/>
            <a:chOff x="119336" y="2478600"/>
            <a:chExt cx="8007064" cy="3024000"/>
          </a:xfrm>
        </p:grpSpPr>
        <p:sp>
          <p:nvSpPr>
            <p:cNvPr id="7" name="Rectangle 6"/>
            <p:cNvSpPr/>
            <p:nvPr/>
          </p:nvSpPr>
          <p:spPr>
            <a:xfrm>
              <a:off x="4800000" y="2478600"/>
              <a:ext cx="3326400" cy="604800"/>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1992 - First successful “unconventional gas extraction”</a:t>
              </a:r>
            </a:p>
          </p:txBody>
        </p:sp>
        <p:cxnSp>
          <p:nvCxnSpPr>
            <p:cNvPr id="8" name="Straight Arrow Connector 7"/>
            <p:cNvCxnSpPr>
              <a:stCxn id="7" idx="1"/>
            </p:cNvCxnSpPr>
            <p:nvPr/>
          </p:nvCxnSpPr>
          <p:spPr>
            <a:xfrm flipH="1">
              <a:off x="119336" y="2781000"/>
              <a:ext cx="4680664" cy="2721600"/>
            </a:xfrm>
            <a:prstGeom prst="straightConnector1">
              <a:avLst/>
            </a:prstGeom>
            <a:ln w="31750">
              <a:solidFill>
                <a:srgbClr val="002060"/>
              </a:solidFill>
              <a:headEnd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9" name="Rectangle 8"/>
          <p:cNvSpPr/>
          <p:nvPr/>
        </p:nvSpPr>
        <p:spPr>
          <a:xfrm>
            <a:off x="7003200" y="3429000"/>
            <a:ext cx="4363300" cy="2268252"/>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solidFill>
                  <a:schemeClr val="tx1"/>
                </a:solidFill>
              </a:rPr>
              <a:t>Fracking companies immunity from:</a:t>
            </a:r>
          </a:p>
          <a:p>
            <a:pPr marL="171450" indent="-171450">
              <a:buFont typeface="Arial" panose="020B0604020202020204" pitchFamily="34" charset="0"/>
              <a:buChar char="•"/>
            </a:pPr>
            <a:r>
              <a:rPr lang="en-GB" b="1" dirty="0">
                <a:solidFill>
                  <a:schemeClr val="tx1"/>
                </a:solidFill>
              </a:rPr>
              <a:t>Compensation and liability act</a:t>
            </a:r>
          </a:p>
          <a:p>
            <a:pPr marL="171450" indent="-171450">
              <a:buFont typeface="Arial" panose="020B0604020202020204" pitchFamily="34" charset="0"/>
              <a:buChar char="•"/>
            </a:pPr>
            <a:r>
              <a:rPr lang="en-GB" b="1" dirty="0">
                <a:solidFill>
                  <a:schemeClr val="tx1"/>
                </a:solidFill>
              </a:rPr>
              <a:t>Resource conservation act</a:t>
            </a:r>
          </a:p>
          <a:p>
            <a:pPr marL="171450" indent="-171450">
              <a:buFont typeface="Arial" panose="020B0604020202020204" pitchFamily="34" charset="0"/>
              <a:buChar char="•"/>
            </a:pPr>
            <a:r>
              <a:rPr lang="en-GB" b="1" dirty="0">
                <a:solidFill>
                  <a:schemeClr val="tx1"/>
                </a:solidFill>
              </a:rPr>
              <a:t>Safe drinking water</a:t>
            </a:r>
          </a:p>
          <a:p>
            <a:pPr marL="171450" indent="-171450">
              <a:buFont typeface="Arial" panose="020B0604020202020204" pitchFamily="34" charset="0"/>
              <a:buChar char="•"/>
            </a:pPr>
            <a:r>
              <a:rPr lang="en-GB" b="1" dirty="0">
                <a:solidFill>
                  <a:schemeClr val="tx1"/>
                </a:solidFill>
              </a:rPr>
              <a:t>Clean air act</a:t>
            </a:r>
          </a:p>
          <a:p>
            <a:pPr marL="171450" indent="-171450">
              <a:buFont typeface="Arial" panose="020B0604020202020204" pitchFamily="34" charset="0"/>
              <a:buChar char="•"/>
            </a:pPr>
            <a:r>
              <a:rPr lang="en-GB" b="1" dirty="0">
                <a:solidFill>
                  <a:schemeClr val="tx1"/>
                </a:solidFill>
              </a:rPr>
              <a:t>National Environmental Policy act  - a range of other minor legislation</a:t>
            </a:r>
          </a:p>
        </p:txBody>
      </p:sp>
    </p:spTree>
    <p:extLst>
      <p:ext uri="{BB962C8B-B14F-4D97-AF65-F5344CB8AC3E}">
        <p14:creationId xmlns:p14="http://schemas.microsoft.com/office/powerpoint/2010/main" val="3977878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408368" y="89756"/>
            <a:ext cx="2628292" cy="1143000"/>
          </a:xfrm>
        </p:spPr>
        <p:txBody>
          <a:bodyPr>
            <a:noAutofit/>
          </a:bodyPr>
          <a:lstStyle/>
          <a:p>
            <a:r>
              <a:rPr lang="en-GB" b="1" dirty="0">
                <a:solidFill>
                  <a:schemeClr val="bg1"/>
                </a:solidFill>
                <a:latin typeface="Arial" panose="020B0604020202020204" pitchFamily="34" charset="0"/>
                <a:cs typeface="Arial" panose="020B0604020202020204" pitchFamily="34" charset="0"/>
              </a:rPr>
              <a:t>PEDL in</a:t>
            </a:r>
            <a:br>
              <a:rPr lang="en-GB" b="1" dirty="0">
                <a:solidFill>
                  <a:schemeClr val="bg1"/>
                </a:solidFill>
                <a:latin typeface="Arial" panose="020B0604020202020204" pitchFamily="34" charset="0"/>
                <a:cs typeface="Arial" panose="020B0604020202020204" pitchFamily="34" charset="0"/>
              </a:rPr>
            </a:br>
            <a:r>
              <a:rPr lang="en-GB" b="1" dirty="0">
                <a:solidFill>
                  <a:schemeClr val="bg1"/>
                </a:solidFill>
                <a:latin typeface="Arial" panose="020B0604020202020204" pitchFamily="34" charset="0"/>
                <a:cs typeface="Arial" panose="020B0604020202020204" pitchFamily="34" charset="0"/>
              </a:rPr>
              <a:t>Cheshire</a:t>
            </a:r>
          </a:p>
        </p:txBody>
      </p:sp>
      <p:sp>
        <p:nvSpPr>
          <p:cNvPr id="20" name="TextBox 19"/>
          <p:cNvSpPr txBox="1"/>
          <p:nvPr/>
        </p:nvSpPr>
        <p:spPr>
          <a:xfrm>
            <a:off x="9876420" y="2168860"/>
            <a:ext cx="2139304" cy="553998"/>
          </a:xfrm>
          <a:prstGeom prst="rect">
            <a:avLst/>
          </a:prstGeom>
          <a:noFill/>
        </p:spPr>
        <p:txBody>
          <a:bodyPr wrap="none" rtlCol="0">
            <a:spAutoFit/>
          </a:bodyPr>
          <a:lstStyle/>
          <a:p>
            <a:r>
              <a:rPr lang="en-GB" sz="3000" b="1" dirty="0">
                <a:solidFill>
                  <a:srgbClr val="C00000"/>
                </a:solidFill>
              </a:rPr>
              <a:t>Red = INEOS</a:t>
            </a:r>
          </a:p>
        </p:txBody>
      </p:sp>
      <p:sp>
        <p:nvSpPr>
          <p:cNvPr id="21" name="TextBox 20"/>
          <p:cNvSpPr txBox="1"/>
          <p:nvPr/>
        </p:nvSpPr>
        <p:spPr>
          <a:xfrm>
            <a:off x="9545943" y="3212976"/>
            <a:ext cx="2397067" cy="553998"/>
          </a:xfrm>
          <a:prstGeom prst="rect">
            <a:avLst/>
          </a:prstGeom>
          <a:noFill/>
        </p:spPr>
        <p:txBody>
          <a:bodyPr wrap="none" rtlCol="0">
            <a:spAutoFit/>
          </a:bodyPr>
          <a:lstStyle>
            <a:defPPr>
              <a:defRPr lang="en-US"/>
            </a:defPPr>
            <a:lvl1pPr algn="ctr">
              <a:defRPr sz="2400">
                <a:solidFill>
                  <a:srgbClr val="FFC000"/>
                </a:solidFill>
              </a:defRPr>
            </a:lvl1pPr>
          </a:lstStyle>
          <a:p>
            <a:r>
              <a:rPr lang="en-GB" sz="3000" b="1" dirty="0"/>
              <a:t>Orange = IGas</a:t>
            </a:r>
          </a:p>
        </p:txBody>
      </p:sp>
      <p:sp>
        <p:nvSpPr>
          <p:cNvPr id="25" name="Rectangle 24"/>
          <p:cNvSpPr/>
          <p:nvPr/>
        </p:nvSpPr>
        <p:spPr>
          <a:xfrm>
            <a:off x="8364252" y="6351711"/>
            <a:ext cx="3780420" cy="461665"/>
          </a:xfrm>
          <a:prstGeom prst="rect">
            <a:avLst/>
          </a:prstGeom>
        </p:spPr>
        <p:txBody>
          <a:bodyPr wrap="square">
            <a:spAutoFit/>
          </a:bodyPr>
          <a:lstStyle/>
          <a:p>
            <a:pPr algn="ctr"/>
            <a:r>
              <a:rPr lang="en-GB" sz="2400" i="1" dirty="0">
                <a:solidFill>
                  <a:schemeClr val="bg1"/>
                </a:solidFill>
              </a:rPr>
              <a:t>Source: OGA License Map</a:t>
            </a:r>
          </a:p>
        </p:txBody>
      </p:sp>
      <p:pic>
        <p:nvPicPr>
          <p:cNvPr id="26" name="Picture 25">
            <a:extLst>
              <a:ext uri="{FF2B5EF4-FFF2-40B4-BE49-F238E27FC236}">
                <a16:creationId xmlns:a16="http://schemas.microsoft.com/office/drawing/2014/main" id="{29CD4D05-94CB-4146-9B60-D9107630C019}"/>
              </a:ext>
            </a:extLst>
          </p:cNvPr>
          <p:cNvPicPr>
            <a:picLocks noChangeAspect="1"/>
          </p:cNvPicPr>
          <p:nvPr/>
        </p:nvPicPr>
        <p:blipFill rotWithShape="1">
          <a:blip r:embed="rId3"/>
          <a:srcRect l="11139" t="12672" r="13783" b="3763"/>
          <a:stretch/>
        </p:blipFill>
        <p:spPr>
          <a:xfrm>
            <a:off x="47328" y="80628"/>
            <a:ext cx="9199414" cy="5976664"/>
          </a:xfrm>
          <a:prstGeom prst="rect">
            <a:avLst/>
          </a:prstGeom>
        </p:spPr>
      </p:pic>
      <p:sp>
        <p:nvSpPr>
          <p:cNvPr id="27" name="TextBox 26">
            <a:extLst>
              <a:ext uri="{FF2B5EF4-FFF2-40B4-BE49-F238E27FC236}">
                <a16:creationId xmlns:a16="http://schemas.microsoft.com/office/drawing/2014/main" id="{B7F1A4C7-719F-42A9-B987-EB77EE4D15C1}"/>
              </a:ext>
            </a:extLst>
          </p:cNvPr>
          <p:cNvSpPr txBox="1"/>
          <p:nvPr/>
        </p:nvSpPr>
        <p:spPr>
          <a:xfrm>
            <a:off x="4184720" y="5451611"/>
            <a:ext cx="651140" cy="461665"/>
          </a:xfrm>
          <a:prstGeom prst="rect">
            <a:avLst/>
          </a:prstGeom>
          <a:solidFill>
            <a:srgbClr val="FFFFCC"/>
          </a:solidFill>
          <a:ln w="38100">
            <a:solidFill>
              <a:srgbClr val="FFCC66"/>
            </a:solidFill>
          </a:ln>
        </p:spPr>
        <p:txBody>
          <a:bodyPr wrap="square" rtlCol="0">
            <a:spAutoFit/>
          </a:bodyPr>
          <a:lstStyle>
            <a:defPPr>
              <a:defRPr lang="en-US"/>
            </a:defPPr>
            <a:lvl1pPr>
              <a:defRPr sz="2400"/>
            </a:lvl1pPr>
          </a:lstStyle>
          <a:p>
            <a:r>
              <a:rPr lang="en-GB" dirty="0"/>
              <a:t>188</a:t>
            </a:r>
          </a:p>
        </p:txBody>
      </p:sp>
      <p:sp>
        <p:nvSpPr>
          <p:cNvPr id="28" name="TextBox 27">
            <a:extLst>
              <a:ext uri="{FF2B5EF4-FFF2-40B4-BE49-F238E27FC236}">
                <a16:creationId xmlns:a16="http://schemas.microsoft.com/office/drawing/2014/main" id="{D0B9DE68-92A0-4437-8FE9-DC127869D3B6}"/>
              </a:ext>
            </a:extLst>
          </p:cNvPr>
          <p:cNvSpPr txBox="1"/>
          <p:nvPr/>
        </p:nvSpPr>
        <p:spPr>
          <a:xfrm>
            <a:off x="4112712" y="4185084"/>
            <a:ext cx="651140" cy="461665"/>
          </a:xfrm>
          <a:prstGeom prst="rect">
            <a:avLst/>
          </a:prstGeom>
          <a:solidFill>
            <a:srgbClr val="FFFFCC"/>
          </a:solidFill>
          <a:ln w="38100">
            <a:solidFill>
              <a:srgbClr val="FFCC66"/>
            </a:solidFill>
          </a:ln>
        </p:spPr>
        <p:txBody>
          <a:bodyPr wrap="square" rtlCol="0">
            <a:spAutoFit/>
          </a:bodyPr>
          <a:lstStyle>
            <a:defPPr>
              <a:defRPr lang="en-US"/>
            </a:defPPr>
            <a:lvl1pPr>
              <a:defRPr sz="2400"/>
            </a:lvl1pPr>
          </a:lstStyle>
          <a:p>
            <a:r>
              <a:rPr lang="en-GB" dirty="0"/>
              <a:t>189</a:t>
            </a:r>
          </a:p>
        </p:txBody>
      </p:sp>
      <p:sp>
        <p:nvSpPr>
          <p:cNvPr id="29" name="TextBox 28">
            <a:extLst>
              <a:ext uri="{FF2B5EF4-FFF2-40B4-BE49-F238E27FC236}">
                <a16:creationId xmlns:a16="http://schemas.microsoft.com/office/drawing/2014/main" id="{2265AE14-632F-4D44-9ADA-D7E9BD84868D}"/>
              </a:ext>
            </a:extLst>
          </p:cNvPr>
          <p:cNvSpPr txBox="1"/>
          <p:nvPr/>
        </p:nvSpPr>
        <p:spPr>
          <a:xfrm>
            <a:off x="4112712" y="2751311"/>
            <a:ext cx="651140" cy="461665"/>
          </a:xfrm>
          <a:prstGeom prst="rect">
            <a:avLst/>
          </a:prstGeom>
          <a:solidFill>
            <a:srgbClr val="FFFFCC"/>
          </a:solidFill>
          <a:ln w="38100">
            <a:solidFill>
              <a:srgbClr val="FFCC66"/>
            </a:solidFill>
          </a:ln>
        </p:spPr>
        <p:txBody>
          <a:bodyPr wrap="square" rtlCol="0">
            <a:spAutoFit/>
          </a:bodyPr>
          <a:lstStyle>
            <a:defPPr>
              <a:defRPr lang="en-US"/>
            </a:defPPr>
            <a:lvl1pPr>
              <a:defRPr sz="2400"/>
            </a:lvl1pPr>
          </a:lstStyle>
          <a:p>
            <a:r>
              <a:rPr lang="en-GB" dirty="0"/>
              <a:t>190</a:t>
            </a:r>
          </a:p>
        </p:txBody>
      </p:sp>
      <p:sp>
        <p:nvSpPr>
          <p:cNvPr id="30" name="TextBox 29">
            <a:extLst>
              <a:ext uri="{FF2B5EF4-FFF2-40B4-BE49-F238E27FC236}">
                <a16:creationId xmlns:a16="http://schemas.microsoft.com/office/drawing/2014/main" id="{03046DFA-C192-45FE-A503-63601AC7196B}"/>
              </a:ext>
            </a:extLst>
          </p:cNvPr>
          <p:cNvSpPr txBox="1"/>
          <p:nvPr/>
        </p:nvSpPr>
        <p:spPr>
          <a:xfrm>
            <a:off x="2204500" y="2348880"/>
            <a:ext cx="651140" cy="461665"/>
          </a:xfrm>
          <a:prstGeom prst="rect">
            <a:avLst/>
          </a:prstGeom>
          <a:solidFill>
            <a:srgbClr val="FFFFCC"/>
          </a:solidFill>
          <a:ln w="38100">
            <a:solidFill>
              <a:srgbClr val="FFCC66"/>
            </a:solidFill>
          </a:ln>
        </p:spPr>
        <p:txBody>
          <a:bodyPr wrap="square" rtlCol="0">
            <a:spAutoFit/>
          </a:bodyPr>
          <a:lstStyle>
            <a:defPPr>
              <a:defRPr lang="en-US"/>
            </a:defPPr>
            <a:lvl1pPr>
              <a:defRPr sz="2400">
                <a:solidFill>
                  <a:srgbClr val="C00000"/>
                </a:solidFill>
              </a:defRPr>
            </a:lvl1pPr>
          </a:lstStyle>
          <a:p>
            <a:r>
              <a:rPr lang="en-GB" dirty="0">
                <a:solidFill>
                  <a:schemeClr val="tx1"/>
                </a:solidFill>
              </a:rPr>
              <a:t>184</a:t>
            </a:r>
          </a:p>
        </p:txBody>
      </p:sp>
      <p:sp>
        <p:nvSpPr>
          <p:cNvPr id="31" name="TextBox 30">
            <a:extLst>
              <a:ext uri="{FF2B5EF4-FFF2-40B4-BE49-F238E27FC236}">
                <a16:creationId xmlns:a16="http://schemas.microsoft.com/office/drawing/2014/main" id="{A965D3E5-8779-419B-BC3A-61963C82DBA9}"/>
              </a:ext>
            </a:extLst>
          </p:cNvPr>
          <p:cNvSpPr txBox="1"/>
          <p:nvPr/>
        </p:nvSpPr>
        <p:spPr>
          <a:xfrm>
            <a:off x="6240016" y="2355267"/>
            <a:ext cx="651139" cy="461665"/>
          </a:xfrm>
          <a:prstGeom prst="rect">
            <a:avLst/>
          </a:prstGeom>
          <a:solidFill>
            <a:schemeClr val="accent6">
              <a:lumMod val="40000"/>
              <a:lumOff val="60000"/>
            </a:schemeClr>
          </a:solidFill>
          <a:ln w="38100">
            <a:solidFill>
              <a:srgbClr val="C00000"/>
            </a:solidFill>
          </a:ln>
        </p:spPr>
        <p:txBody>
          <a:bodyPr wrap="none" rtlCol="0">
            <a:spAutoFit/>
          </a:bodyPr>
          <a:lstStyle>
            <a:defPPr>
              <a:defRPr lang="en-US"/>
            </a:defPPr>
            <a:lvl1pPr>
              <a:defRPr sz="2400"/>
            </a:lvl1pPr>
          </a:lstStyle>
          <a:p>
            <a:r>
              <a:rPr lang="en-GB" dirty="0"/>
              <a:t>294</a:t>
            </a:r>
          </a:p>
        </p:txBody>
      </p:sp>
      <p:sp>
        <p:nvSpPr>
          <p:cNvPr id="32" name="TextBox 31">
            <a:extLst>
              <a:ext uri="{FF2B5EF4-FFF2-40B4-BE49-F238E27FC236}">
                <a16:creationId xmlns:a16="http://schemas.microsoft.com/office/drawing/2014/main" id="{18C496CC-F95C-462D-88A0-9085CCD1CCB2}"/>
              </a:ext>
            </a:extLst>
          </p:cNvPr>
          <p:cNvSpPr txBox="1"/>
          <p:nvPr/>
        </p:nvSpPr>
        <p:spPr>
          <a:xfrm>
            <a:off x="6236948" y="4185084"/>
            <a:ext cx="651140" cy="461665"/>
          </a:xfrm>
          <a:prstGeom prst="rect">
            <a:avLst/>
          </a:prstGeom>
          <a:solidFill>
            <a:schemeClr val="accent6">
              <a:lumMod val="40000"/>
              <a:lumOff val="60000"/>
            </a:schemeClr>
          </a:solidFill>
          <a:ln w="38100">
            <a:solidFill>
              <a:srgbClr val="C00000"/>
            </a:solidFill>
          </a:ln>
        </p:spPr>
        <p:txBody>
          <a:bodyPr wrap="none" rtlCol="0">
            <a:spAutoFit/>
          </a:bodyPr>
          <a:lstStyle>
            <a:defPPr>
              <a:defRPr lang="en-US"/>
            </a:defPPr>
            <a:lvl1pPr>
              <a:defRPr sz="2400"/>
            </a:lvl1pPr>
          </a:lstStyle>
          <a:p>
            <a:r>
              <a:rPr lang="en-GB" dirty="0"/>
              <a:t>292</a:t>
            </a:r>
          </a:p>
        </p:txBody>
      </p:sp>
      <p:sp>
        <p:nvSpPr>
          <p:cNvPr id="33" name="TextBox 32">
            <a:extLst>
              <a:ext uri="{FF2B5EF4-FFF2-40B4-BE49-F238E27FC236}">
                <a16:creationId xmlns:a16="http://schemas.microsoft.com/office/drawing/2014/main" id="{2A797B1A-269F-4CC8-88DB-00D1A54974AB}"/>
              </a:ext>
            </a:extLst>
          </p:cNvPr>
          <p:cNvSpPr txBox="1"/>
          <p:nvPr/>
        </p:nvSpPr>
        <p:spPr>
          <a:xfrm>
            <a:off x="6921024" y="5193196"/>
            <a:ext cx="651140" cy="461665"/>
          </a:xfrm>
          <a:prstGeom prst="rect">
            <a:avLst/>
          </a:prstGeom>
          <a:solidFill>
            <a:schemeClr val="accent6">
              <a:lumMod val="40000"/>
              <a:lumOff val="60000"/>
            </a:schemeClr>
          </a:solidFill>
          <a:ln w="38100">
            <a:solidFill>
              <a:srgbClr val="C00000"/>
            </a:solidFill>
          </a:ln>
        </p:spPr>
        <p:txBody>
          <a:bodyPr wrap="none" rtlCol="0">
            <a:spAutoFit/>
          </a:bodyPr>
          <a:lstStyle>
            <a:defPPr>
              <a:defRPr lang="en-US"/>
            </a:defPPr>
            <a:lvl1pPr>
              <a:defRPr sz="2400"/>
            </a:lvl1pPr>
          </a:lstStyle>
          <a:p>
            <a:r>
              <a:rPr lang="en-GB" dirty="0"/>
              <a:t>295</a:t>
            </a:r>
          </a:p>
        </p:txBody>
      </p:sp>
      <p:sp>
        <p:nvSpPr>
          <p:cNvPr id="34" name="TextBox 33">
            <a:extLst>
              <a:ext uri="{FF2B5EF4-FFF2-40B4-BE49-F238E27FC236}">
                <a16:creationId xmlns:a16="http://schemas.microsoft.com/office/drawing/2014/main" id="{EEFD353C-5BC5-47CA-A994-A53BDDE611CC}"/>
              </a:ext>
            </a:extLst>
          </p:cNvPr>
          <p:cNvSpPr txBox="1"/>
          <p:nvPr/>
        </p:nvSpPr>
        <p:spPr>
          <a:xfrm>
            <a:off x="2819636" y="4185084"/>
            <a:ext cx="651140" cy="461665"/>
          </a:xfrm>
          <a:prstGeom prst="rect">
            <a:avLst/>
          </a:prstGeom>
          <a:solidFill>
            <a:srgbClr val="FFFFCC"/>
          </a:solidFill>
          <a:ln w="38100">
            <a:solidFill>
              <a:srgbClr val="FFCC66"/>
            </a:solidFill>
          </a:ln>
        </p:spPr>
        <p:txBody>
          <a:bodyPr wrap="square" rtlCol="0">
            <a:spAutoFit/>
          </a:bodyPr>
          <a:lstStyle>
            <a:defPPr>
              <a:defRPr lang="en-US"/>
            </a:defPPr>
            <a:lvl1pPr>
              <a:defRPr sz="2400"/>
            </a:lvl1pPr>
          </a:lstStyle>
          <a:p>
            <a:r>
              <a:rPr lang="en-GB" dirty="0"/>
              <a:t>147</a:t>
            </a:r>
          </a:p>
        </p:txBody>
      </p:sp>
      <p:sp>
        <p:nvSpPr>
          <p:cNvPr id="35" name="TextBox 34">
            <a:extLst>
              <a:ext uri="{FF2B5EF4-FFF2-40B4-BE49-F238E27FC236}">
                <a16:creationId xmlns:a16="http://schemas.microsoft.com/office/drawing/2014/main" id="{3E591EF0-AAE6-4D63-AC2E-394689CDBB3C}"/>
              </a:ext>
            </a:extLst>
          </p:cNvPr>
          <p:cNvSpPr txBox="1"/>
          <p:nvPr/>
        </p:nvSpPr>
        <p:spPr>
          <a:xfrm>
            <a:off x="8325180" y="4695527"/>
            <a:ext cx="651140" cy="461665"/>
          </a:xfrm>
          <a:prstGeom prst="rect">
            <a:avLst/>
          </a:prstGeom>
          <a:solidFill>
            <a:schemeClr val="accent6">
              <a:lumMod val="40000"/>
              <a:lumOff val="60000"/>
            </a:schemeClr>
          </a:solidFill>
          <a:ln w="38100">
            <a:solidFill>
              <a:srgbClr val="C00000"/>
            </a:solidFill>
          </a:ln>
        </p:spPr>
        <p:txBody>
          <a:bodyPr wrap="none" rtlCol="0">
            <a:spAutoFit/>
          </a:bodyPr>
          <a:lstStyle>
            <a:defPPr>
              <a:defRPr lang="en-US"/>
            </a:defPPr>
            <a:lvl1pPr>
              <a:defRPr sz="2400"/>
            </a:lvl1pPr>
          </a:lstStyle>
          <a:p>
            <a:r>
              <a:rPr lang="en-GB" dirty="0"/>
              <a:t>293</a:t>
            </a:r>
          </a:p>
        </p:txBody>
      </p:sp>
      <p:sp>
        <p:nvSpPr>
          <p:cNvPr id="36" name="TextBox 35">
            <a:extLst>
              <a:ext uri="{FF2B5EF4-FFF2-40B4-BE49-F238E27FC236}">
                <a16:creationId xmlns:a16="http://schemas.microsoft.com/office/drawing/2014/main" id="{FEC1D15E-8A4E-41BF-B4A9-057345163D67}"/>
              </a:ext>
            </a:extLst>
          </p:cNvPr>
          <p:cNvSpPr txBox="1"/>
          <p:nvPr/>
        </p:nvSpPr>
        <p:spPr>
          <a:xfrm>
            <a:off x="8328248" y="1808820"/>
            <a:ext cx="651140" cy="461665"/>
          </a:xfrm>
          <a:prstGeom prst="rect">
            <a:avLst/>
          </a:prstGeom>
          <a:solidFill>
            <a:schemeClr val="accent6">
              <a:lumMod val="40000"/>
              <a:lumOff val="60000"/>
            </a:schemeClr>
          </a:solidFill>
          <a:ln w="38100">
            <a:solidFill>
              <a:srgbClr val="C00000"/>
            </a:solidFill>
          </a:ln>
        </p:spPr>
        <p:txBody>
          <a:bodyPr wrap="none" rtlCol="0">
            <a:spAutoFit/>
          </a:bodyPr>
          <a:lstStyle>
            <a:defPPr>
              <a:defRPr lang="en-US"/>
            </a:defPPr>
            <a:lvl1pPr>
              <a:defRPr sz="2400"/>
            </a:lvl1pPr>
          </a:lstStyle>
          <a:p>
            <a:r>
              <a:rPr lang="en-GB" dirty="0"/>
              <a:t>296</a:t>
            </a:r>
          </a:p>
        </p:txBody>
      </p:sp>
      <p:sp>
        <p:nvSpPr>
          <p:cNvPr id="37" name="TextBox 36">
            <a:extLst>
              <a:ext uri="{FF2B5EF4-FFF2-40B4-BE49-F238E27FC236}">
                <a16:creationId xmlns:a16="http://schemas.microsoft.com/office/drawing/2014/main" id="{B666AEA6-8400-4276-B9EF-CDB9C8B9BE98}"/>
              </a:ext>
            </a:extLst>
          </p:cNvPr>
          <p:cNvSpPr txBox="1"/>
          <p:nvPr/>
        </p:nvSpPr>
        <p:spPr>
          <a:xfrm>
            <a:off x="5519936" y="1412776"/>
            <a:ext cx="651140" cy="461665"/>
          </a:xfrm>
          <a:prstGeom prst="rect">
            <a:avLst/>
          </a:prstGeom>
          <a:solidFill>
            <a:schemeClr val="accent6">
              <a:lumMod val="40000"/>
              <a:lumOff val="60000"/>
            </a:schemeClr>
          </a:solidFill>
          <a:ln w="38100">
            <a:solidFill>
              <a:srgbClr val="C00000"/>
            </a:solidFill>
          </a:ln>
        </p:spPr>
        <p:txBody>
          <a:bodyPr wrap="none" rtlCol="0">
            <a:spAutoFit/>
          </a:bodyPr>
          <a:lstStyle>
            <a:defPPr>
              <a:defRPr lang="en-US"/>
            </a:defPPr>
            <a:lvl1pPr>
              <a:defRPr sz="2400"/>
            </a:lvl1pPr>
          </a:lstStyle>
          <a:p>
            <a:r>
              <a:rPr lang="en-GB" dirty="0"/>
              <a:t>145</a:t>
            </a:r>
          </a:p>
        </p:txBody>
      </p:sp>
      <p:sp>
        <p:nvSpPr>
          <p:cNvPr id="38" name="TextBox 37">
            <a:extLst>
              <a:ext uri="{FF2B5EF4-FFF2-40B4-BE49-F238E27FC236}">
                <a16:creationId xmlns:a16="http://schemas.microsoft.com/office/drawing/2014/main" id="{500F1BB2-DBB0-404B-8647-D5D312C1D5C4}"/>
              </a:ext>
            </a:extLst>
          </p:cNvPr>
          <p:cNvSpPr txBox="1"/>
          <p:nvPr/>
        </p:nvSpPr>
        <p:spPr>
          <a:xfrm>
            <a:off x="7608168" y="116632"/>
            <a:ext cx="651140" cy="461665"/>
          </a:xfrm>
          <a:prstGeom prst="rect">
            <a:avLst/>
          </a:prstGeom>
          <a:solidFill>
            <a:schemeClr val="accent6">
              <a:lumMod val="40000"/>
              <a:lumOff val="60000"/>
            </a:schemeClr>
          </a:solidFill>
          <a:ln w="38100">
            <a:solidFill>
              <a:srgbClr val="C00000"/>
            </a:solidFill>
          </a:ln>
        </p:spPr>
        <p:txBody>
          <a:bodyPr wrap="none" rtlCol="0">
            <a:spAutoFit/>
          </a:bodyPr>
          <a:lstStyle/>
          <a:p>
            <a:r>
              <a:rPr lang="en-GB" sz="2400" dirty="0"/>
              <a:t>193</a:t>
            </a:r>
          </a:p>
        </p:txBody>
      </p:sp>
      <p:sp>
        <p:nvSpPr>
          <p:cNvPr id="39" name="Star: 5 Points 38">
            <a:extLst>
              <a:ext uri="{FF2B5EF4-FFF2-40B4-BE49-F238E27FC236}">
                <a16:creationId xmlns:a16="http://schemas.microsoft.com/office/drawing/2014/main" id="{50C42F0E-5629-453A-B848-48D3234616E7}"/>
              </a:ext>
            </a:extLst>
          </p:cNvPr>
          <p:cNvSpPr/>
          <p:nvPr/>
        </p:nvSpPr>
        <p:spPr>
          <a:xfrm>
            <a:off x="4511852" y="2348880"/>
            <a:ext cx="252000" cy="252028"/>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TextBox 39">
            <a:extLst>
              <a:ext uri="{FF2B5EF4-FFF2-40B4-BE49-F238E27FC236}">
                <a16:creationId xmlns:a16="http://schemas.microsoft.com/office/drawing/2014/main" id="{C2CFAD18-B635-4797-8503-912286608E6A}"/>
              </a:ext>
            </a:extLst>
          </p:cNvPr>
          <p:cNvSpPr txBox="1"/>
          <p:nvPr/>
        </p:nvSpPr>
        <p:spPr>
          <a:xfrm>
            <a:off x="2639616" y="431376"/>
            <a:ext cx="859402" cy="307777"/>
          </a:xfrm>
          <a:prstGeom prst="rect">
            <a:avLst/>
          </a:prstGeom>
          <a:solidFill>
            <a:srgbClr val="D7D7D6">
              <a:alpha val="50000"/>
            </a:srgbClr>
          </a:solidFill>
        </p:spPr>
        <p:txBody>
          <a:bodyPr wrap="none" rtlCol="0">
            <a:spAutoFit/>
          </a:bodyPr>
          <a:lstStyle/>
          <a:p>
            <a:r>
              <a:rPr lang="en-GB" sz="1400" dirty="0"/>
              <a:t>Liverpool</a:t>
            </a:r>
          </a:p>
        </p:txBody>
      </p:sp>
      <p:sp>
        <p:nvSpPr>
          <p:cNvPr id="41" name="TextBox 40">
            <a:extLst>
              <a:ext uri="{FF2B5EF4-FFF2-40B4-BE49-F238E27FC236}">
                <a16:creationId xmlns:a16="http://schemas.microsoft.com/office/drawing/2014/main" id="{42A54CF2-1677-48F4-80F9-CCDC3F5C997F}"/>
              </a:ext>
            </a:extLst>
          </p:cNvPr>
          <p:cNvSpPr txBox="1"/>
          <p:nvPr/>
        </p:nvSpPr>
        <p:spPr>
          <a:xfrm>
            <a:off x="1205141" y="4242574"/>
            <a:ext cx="569387" cy="307777"/>
          </a:xfrm>
          <a:prstGeom prst="rect">
            <a:avLst/>
          </a:prstGeom>
          <a:solidFill>
            <a:srgbClr val="F3EEE5">
              <a:alpha val="50000"/>
            </a:srgbClr>
          </a:solidFill>
        </p:spPr>
        <p:txBody>
          <a:bodyPr wrap="none" rtlCol="0">
            <a:spAutoFit/>
          </a:bodyPr>
          <a:lstStyle/>
          <a:p>
            <a:r>
              <a:rPr lang="en-GB" sz="1400" dirty="0"/>
              <a:t>Mold</a:t>
            </a:r>
          </a:p>
        </p:txBody>
      </p:sp>
      <p:sp>
        <p:nvSpPr>
          <p:cNvPr id="42" name="TextBox 41">
            <a:extLst>
              <a:ext uri="{FF2B5EF4-FFF2-40B4-BE49-F238E27FC236}">
                <a16:creationId xmlns:a16="http://schemas.microsoft.com/office/drawing/2014/main" id="{8338A0F3-123D-4954-B366-2F6687783928}"/>
              </a:ext>
            </a:extLst>
          </p:cNvPr>
          <p:cNvSpPr txBox="1"/>
          <p:nvPr/>
        </p:nvSpPr>
        <p:spPr>
          <a:xfrm>
            <a:off x="3745522" y="3861048"/>
            <a:ext cx="822982" cy="338554"/>
          </a:xfrm>
          <a:prstGeom prst="rect">
            <a:avLst/>
          </a:prstGeom>
          <a:noFill/>
        </p:spPr>
        <p:txBody>
          <a:bodyPr wrap="none" rtlCol="0">
            <a:spAutoFit/>
          </a:bodyPr>
          <a:lstStyle/>
          <a:p>
            <a:r>
              <a:rPr lang="en-GB" sz="1600" dirty="0"/>
              <a:t>Chester</a:t>
            </a:r>
          </a:p>
        </p:txBody>
      </p:sp>
      <p:sp>
        <p:nvSpPr>
          <p:cNvPr id="43" name="TextBox 42">
            <a:extLst>
              <a:ext uri="{FF2B5EF4-FFF2-40B4-BE49-F238E27FC236}">
                <a16:creationId xmlns:a16="http://schemas.microsoft.com/office/drawing/2014/main" id="{B90E8156-9C50-4AA9-AE41-E497E85DD7B9}"/>
              </a:ext>
            </a:extLst>
          </p:cNvPr>
          <p:cNvSpPr txBox="1"/>
          <p:nvPr/>
        </p:nvSpPr>
        <p:spPr>
          <a:xfrm>
            <a:off x="6240016" y="692696"/>
            <a:ext cx="1017202" cy="307777"/>
          </a:xfrm>
          <a:prstGeom prst="rect">
            <a:avLst/>
          </a:prstGeom>
          <a:solidFill>
            <a:srgbClr val="F6EFBC">
              <a:alpha val="50000"/>
            </a:srgbClr>
          </a:solidFill>
        </p:spPr>
        <p:txBody>
          <a:bodyPr wrap="none" rtlCol="0">
            <a:spAutoFit/>
          </a:bodyPr>
          <a:lstStyle/>
          <a:p>
            <a:r>
              <a:rPr lang="en-GB" sz="1400" dirty="0"/>
              <a:t>Warrington</a:t>
            </a:r>
          </a:p>
        </p:txBody>
      </p:sp>
      <p:sp>
        <p:nvSpPr>
          <p:cNvPr id="44" name="TextBox 43">
            <a:extLst>
              <a:ext uri="{FF2B5EF4-FFF2-40B4-BE49-F238E27FC236}">
                <a16:creationId xmlns:a16="http://schemas.microsoft.com/office/drawing/2014/main" id="{120C23BF-D359-4A11-AE22-917555E9ADF2}"/>
              </a:ext>
            </a:extLst>
          </p:cNvPr>
          <p:cNvSpPr txBox="1"/>
          <p:nvPr/>
        </p:nvSpPr>
        <p:spPr>
          <a:xfrm>
            <a:off x="6960096" y="2744924"/>
            <a:ext cx="951286" cy="307777"/>
          </a:xfrm>
          <a:prstGeom prst="rect">
            <a:avLst/>
          </a:prstGeom>
          <a:solidFill>
            <a:srgbClr val="EDF2C8">
              <a:alpha val="50000"/>
            </a:srgbClr>
          </a:solidFill>
        </p:spPr>
        <p:txBody>
          <a:bodyPr wrap="none" rtlCol="0">
            <a:spAutoFit/>
          </a:bodyPr>
          <a:lstStyle/>
          <a:p>
            <a:r>
              <a:rPr lang="en-GB" sz="1400" dirty="0"/>
              <a:t>Northwich</a:t>
            </a:r>
          </a:p>
        </p:txBody>
      </p:sp>
      <p:sp>
        <p:nvSpPr>
          <p:cNvPr id="45" name="TextBox 44">
            <a:extLst>
              <a:ext uri="{FF2B5EF4-FFF2-40B4-BE49-F238E27FC236}">
                <a16:creationId xmlns:a16="http://schemas.microsoft.com/office/drawing/2014/main" id="{10F74CC2-65A2-46A3-9944-D0A7FCBB1E51}"/>
              </a:ext>
            </a:extLst>
          </p:cNvPr>
          <p:cNvSpPr txBox="1"/>
          <p:nvPr/>
        </p:nvSpPr>
        <p:spPr>
          <a:xfrm>
            <a:off x="7795316" y="5373216"/>
            <a:ext cx="646267" cy="307777"/>
          </a:xfrm>
          <a:prstGeom prst="rect">
            <a:avLst/>
          </a:prstGeom>
          <a:noFill/>
        </p:spPr>
        <p:txBody>
          <a:bodyPr wrap="none" rtlCol="0">
            <a:spAutoFit/>
          </a:bodyPr>
          <a:lstStyle/>
          <a:p>
            <a:r>
              <a:rPr lang="en-GB" sz="1400" dirty="0"/>
              <a:t>Crewe</a:t>
            </a:r>
          </a:p>
        </p:txBody>
      </p:sp>
      <p:sp>
        <p:nvSpPr>
          <p:cNvPr id="22" name="TextBox 21"/>
          <p:cNvSpPr txBox="1"/>
          <p:nvPr/>
        </p:nvSpPr>
        <p:spPr>
          <a:xfrm>
            <a:off x="2222358" y="2902292"/>
            <a:ext cx="5025770" cy="3046988"/>
          </a:xfrm>
          <a:prstGeom prst="rect">
            <a:avLst/>
          </a:prstGeom>
          <a:solidFill>
            <a:srgbClr val="72A8CD"/>
          </a:solidFill>
        </p:spPr>
        <p:txBody>
          <a:bodyPr wrap="square" rtlCol="0">
            <a:spAutoFit/>
          </a:bodyPr>
          <a:lstStyle>
            <a:defPPr>
              <a:defRPr lang="en-US"/>
            </a:defPPr>
            <a:lvl1pPr algn="ctr">
              <a:defRPr sz="2400">
                <a:solidFill>
                  <a:srgbClr val="FFC000"/>
                </a:solidFill>
              </a:defRPr>
            </a:lvl1pPr>
          </a:lstStyle>
          <a:p>
            <a:r>
              <a:rPr lang="en-GB" b="1" dirty="0">
                <a:solidFill>
                  <a:schemeClr val="tx1"/>
                </a:solidFill>
              </a:rPr>
              <a:t>The Licensee shall:</a:t>
            </a:r>
          </a:p>
          <a:p>
            <a:r>
              <a:rPr lang="en-GB" b="1" dirty="0">
                <a:solidFill>
                  <a:schemeClr val="tx1"/>
                </a:solidFill>
              </a:rPr>
              <a:t>obtain 45km of 2D seismic data; and</a:t>
            </a:r>
          </a:p>
          <a:p>
            <a:r>
              <a:rPr lang="en-GB" b="1" dirty="0">
                <a:solidFill>
                  <a:schemeClr val="tx1"/>
                </a:solidFill>
              </a:rPr>
              <a:t>drill one well to a depth of 1050m.</a:t>
            </a:r>
          </a:p>
          <a:p>
            <a:endParaRPr lang="en-GB" b="1" dirty="0">
              <a:solidFill>
                <a:schemeClr val="tx1"/>
              </a:solidFill>
            </a:endParaRPr>
          </a:p>
          <a:p>
            <a:pPr algn="l"/>
            <a:r>
              <a:rPr lang="en-GB" b="1" dirty="0">
                <a:solidFill>
                  <a:schemeClr val="tx1"/>
                </a:solidFill>
              </a:rPr>
              <a:t>Start Date</a:t>
            </a:r>
            <a:r>
              <a:rPr lang="en-GB" dirty="0">
                <a:solidFill>
                  <a:schemeClr val="tx1"/>
                </a:solidFill>
              </a:rPr>
              <a:t>                          01/07/2008</a:t>
            </a:r>
            <a:br>
              <a:rPr lang="en-GB" dirty="0">
                <a:solidFill>
                  <a:schemeClr val="tx1"/>
                </a:solidFill>
              </a:rPr>
            </a:br>
            <a:r>
              <a:rPr lang="en-GB" b="1" dirty="0">
                <a:solidFill>
                  <a:schemeClr val="tx1"/>
                </a:solidFill>
              </a:rPr>
              <a:t>Initial Term End Date</a:t>
            </a:r>
            <a:r>
              <a:rPr lang="en-GB" dirty="0">
                <a:solidFill>
                  <a:schemeClr val="tx1"/>
                </a:solidFill>
              </a:rPr>
              <a:t>      30/06/2016</a:t>
            </a:r>
            <a:br>
              <a:rPr lang="en-GB" dirty="0">
                <a:solidFill>
                  <a:schemeClr val="tx1"/>
                </a:solidFill>
              </a:rPr>
            </a:br>
            <a:r>
              <a:rPr lang="en-GB" b="1" dirty="0">
                <a:solidFill>
                  <a:schemeClr val="tx1"/>
                </a:solidFill>
              </a:rPr>
              <a:t>Second Term End Date</a:t>
            </a:r>
            <a:r>
              <a:rPr lang="en-GB" dirty="0">
                <a:solidFill>
                  <a:schemeClr val="tx1"/>
                </a:solidFill>
              </a:rPr>
              <a:t>   30/06/2019</a:t>
            </a:r>
            <a:br>
              <a:rPr lang="en-GB" dirty="0">
                <a:solidFill>
                  <a:schemeClr val="tx1"/>
                </a:solidFill>
              </a:rPr>
            </a:br>
            <a:r>
              <a:rPr lang="en-GB" b="1" dirty="0">
                <a:solidFill>
                  <a:schemeClr val="tx1"/>
                </a:solidFill>
              </a:rPr>
              <a:t>Licence Term End Date</a:t>
            </a:r>
            <a:r>
              <a:rPr lang="en-GB" dirty="0">
                <a:solidFill>
                  <a:schemeClr val="tx1"/>
                </a:solidFill>
              </a:rPr>
              <a:t>   30/06/2039</a:t>
            </a:r>
            <a:endParaRPr lang="en-GB" b="1" dirty="0">
              <a:solidFill>
                <a:schemeClr val="tx1"/>
              </a:solidFill>
            </a:endParaRPr>
          </a:p>
        </p:txBody>
      </p:sp>
    </p:spTree>
    <p:extLst>
      <p:ext uri="{BB962C8B-B14F-4D97-AF65-F5344CB8AC3E}">
        <p14:creationId xmlns:p14="http://schemas.microsoft.com/office/powerpoint/2010/main" val="210991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5D165D2-9DF4-4E70-8A6D-D5DAD186159B}"/>
              </a:ext>
            </a:extLst>
          </p:cNvPr>
          <p:cNvPicPr>
            <a:picLocks noChangeAspect="1"/>
          </p:cNvPicPr>
          <p:nvPr/>
        </p:nvPicPr>
        <p:blipFill rotWithShape="1">
          <a:blip r:embed="rId3"/>
          <a:srcRect l="4227" t="19010" r="5000" b="9031"/>
          <a:stretch/>
        </p:blipFill>
        <p:spPr>
          <a:xfrm>
            <a:off x="11324" y="1124744"/>
            <a:ext cx="12180676" cy="5724636"/>
          </a:xfrm>
          <a:prstGeom prst="rect">
            <a:avLst/>
          </a:prstGeom>
        </p:spPr>
      </p:pic>
      <p:sp>
        <p:nvSpPr>
          <p:cNvPr id="3" name="Title 2"/>
          <p:cNvSpPr>
            <a:spLocks noGrp="1"/>
          </p:cNvSpPr>
          <p:nvPr>
            <p:ph type="title"/>
          </p:nvPr>
        </p:nvSpPr>
        <p:spPr>
          <a:xfrm>
            <a:off x="1775520" y="8620"/>
            <a:ext cx="4896544" cy="942228"/>
          </a:xfrm>
        </p:spPr>
        <p:txBody>
          <a:bodyPr>
            <a:normAutofit fontScale="90000"/>
          </a:bodyPr>
          <a:lstStyle/>
          <a:p>
            <a:r>
              <a:rPr lang="en-GB" dirty="0">
                <a:solidFill>
                  <a:schemeClr val="bg1"/>
                </a:solidFill>
              </a:rPr>
              <a:t>Geology of Cheshire</a:t>
            </a:r>
            <a:endParaRPr lang="en-GB" sz="4000" b="1" dirty="0">
              <a:solidFill>
                <a:schemeClr val="bg1"/>
              </a:solidFill>
            </a:endParaRPr>
          </a:p>
        </p:txBody>
      </p:sp>
      <p:sp>
        <p:nvSpPr>
          <p:cNvPr id="20" name="TextBox 19"/>
          <p:cNvSpPr txBox="1"/>
          <p:nvPr/>
        </p:nvSpPr>
        <p:spPr>
          <a:xfrm>
            <a:off x="9407835" y="6046776"/>
            <a:ext cx="901815" cy="410900"/>
          </a:xfrm>
          <a:prstGeom prst="rect">
            <a:avLst/>
          </a:prstGeom>
          <a:noFill/>
        </p:spPr>
        <p:txBody>
          <a:bodyPr wrap="none" rtlCol="0">
            <a:spAutoFit/>
          </a:bodyPr>
          <a:lstStyle/>
          <a:p>
            <a:r>
              <a:rPr lang="en-GB" dirty="0"/>
              <a:t>1350m</a:t>
            </a:r>
          </a:p>
        </p:txBody>
      </p:sp>
      <p:sp>
        <p:nvSpPr>
          <p:cNvPr id="18" name="TextBox 17"/>
          <p:cNvSpPr txBox="1"/>
          <p:nvPr/>
        </p:nvSpPr>
        <p:spPr>
          <a:xfrm>
            <a:off x="9861966" y="3364729"/>
            <a:ext cx="775747" cy="410900"/>
          </a:xfrm>
          <a:prstGeom prst="rect">
            <a:avLst/>
          </a:prstGeom>
          <a:noFill/>
        </p:spPr>
        <p:txBody>
          <a:bodyPr wrap="none" rtlCol="0">
            <a:spAutoFit/>
          </a:bodyPr>
          <a:lstStyle/>
          <a:p>
            <a:r>
              <a:rPr lang="en-GB" dirty="0"/>
              <a:t>800m</a:t>
            </a:r>
          </a:p>
        </p:txBody>
      </p:sp>
      <p:sp>
        <p:nvSpPr>
          <p:cNvPr id="19" name="TextBox 18"/>
          <p:cNvSpPr txBox="1"/>
          <p:nvPr/>
        </p:nvSpPr>
        <p:spPr>
          <a:xfrm>
            <a:off x="9877405" y="4085661"/>
            <a:ext cx="775747" cy="410900"/>
          </a:xfrm>
          <a:prstGeom prst="rect">
            <a:avLst/>
          </a:prstGeom>
          <a:noFill/>
        </p:spPr>
        <p:txBody>
          <a:bodyPr wrap="none" rtlCol="0">
            <a:spAutoFit/>
          </a:bodyPr>
          <a:lstStyle/>
          <a:p>
            <a:r>
              <a:rPr lang="en-GB" dirty="0"/>
              <a:t>950m</a:t>
            </a:r>
          </a:p>
        </p:txBody>
      </p:sp>
      <p:sp>
        <p:nvSpPr>
          <p:cNvPr id="4" name="TextBox 3"/>
          <p:cNvSpPr txBox="1"/>
          <p:nvPr/>
        </p:nvSpPr>
        <p:spPr>
          <a:xfrm rot="16200000">
            <a:off x="414450" y="5164974"/>
            <a:ext cx="1060919" cy="298417"/>
          </a:xfrm>
          <a:prstGeom prst="rect">
            <a:avLst/>
          </a:prstGeom>
          <a:noFill/>
        </p:spPr>
        <p:txBody>
          <a:bodyPr wrap="none" rtlCol="0">
            <a:spAutoFit/>
          </a:bodyPr>
          <a:lstStyle/>
          <a:p>
            <a:r>
              <a:rPr lang="en-GB" sz="1200" b="1" dirty="0"/>
              <a:t>DEPTH (Km)</a:t>
            </a:r>
          </a:p>
        </p:txBody>
      </p:sp>
      <p:sp>
        <p:nvSpPr>
          <p:cNvPr id="6" name="TextBox 5"/>
          <p:cNvSpPr txBox="1"/>
          <p:nvPr/>
        </p:nvSpPr>
        <p:spPr>
          <a:xfrm>
            <a:off x="1043280" y="4564703"/>
            <a:ext cx="283566" cy="1540874"/>
          </a:xfrm>
          <a:prstGeom prst="rect">
            <a:avLst/>
          </a:prstGeom>
          <a:noFill/>
        </p:spPr>
        <p:txBody>
          <a:bodyPr wrap="none" rtlCol="0">
            <a:spAutoFit/>
          </a:bodyPr>
          <a:lstStyle/>
          <a:p>
            <a:r>
              <a:rPr lang="en-GB" sz="1200" b="1" dirty="0"/>
              <a:t>0</a:t>
            </a:r>
          </a:p>
          <a:p>
            <a:endParaRPr lang="en-GB" sz="1200" b="1" dirty="0"/>
          </a:p>
          <a:p>
            <a:r>
              <a:rPr lang="en-GB" sz="1200" b="1" dirty="0"/>
              <a:t>1</a:t>
            </a:r>
          </a:p>
          <a:p>
            <a:endParaRPr lang="en-GB" sz="1200" b="1" dirty="0"/>
          </a:p>
          <a:p>
            <a:r>
              <a:rPr lang="en-GB" sz="1200" b="1" dirty="0"/>
              <a:t>2</a:t>
            </a:r>
          </a:p>
          <a:p>
            <a:endParaRPr lang="en-GB" sz="1200" b="1" dirty="0"/>
          </a:p>
          <a:p>
            <a:r>
              <a:rPr lang="en-GB" sz="1200" b="1" dirty="0"/>
              <a:t>3</a:t>
            </a:r>
          </a:p>
        </p:txBody>
      </p:sp>
      <p:pic>
        <p:nvPicPr>
          <p:cNvPr id="24" name="Picture 23">
            <a:extLst>
              <a:ext uri="{FF2B5EF4-FFF2-40B4-BE49-F238E27FC236}">
                <a16:creationId xmlns:a16="http://schemas.microsoft.com/office/drawing/2014/main" id="{09B964F3-4661-4B40-9575-DC63B887B0F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8155200" y="16200"/>
            <a:ext cx="4032000" cy="6841800"/>
          </a:xfrm>
          <a:prstGeom prst="rect">
            <a:avLst/>
          </a:prstGeom>
        </p:spPr>
      </p:pic>
      <p:grpSp>
        <p:nvGrpSpPr>
          <p:cNvPr id="28" name="Group 27">
            <a:extLst>
              <a:ext uri="{FF2B5EF4-FFF2-40B4-BE49-F238E27FC236}">
                <a16:creationId xmlns:a16="http://schemas.microsoft.com/office/drawing/2014/main" id="{E9205163-25CD-49EB-A728-880A441DB8CA}"/>
              </a:ext>
            </a:extLst>
          </p:cNvPr>
          <p:cNvGrpSpPr/>
          <p:nvPr/>
        </p:nvGrpSpPr>
        <p:grpSpPr>
          <a:xfrm>
            <a:off x="5124107" y="923399"/>
            <a:ext cx="3650293" cy="3094201"/>
            <a:chOff x="2146375" y="928532"/>
            <a:chExt cx="3851225" cy="3278067"/>
          </a:xfrm>
        </p:grpSpPr>
        <p:cxnSp>
          <p:nvCxnSpPr>
            <p:cNvPr id="29" name="Straight Arrow Connector 28">
              <a:extLst>
                <a:ext uri="{FF2B5EF4-FFF2-40B4-BE49-F238E27FC236}">
                  <a16:creationId xmlns:a16="http://schemas.microsoft.com/office/drawing/2014/main" id="{31DF340D-382C-4420-B07F-E2DE39E9F3F7}"/>
                </a:ext>
              </a:extLst>
            </p:cNvPr>
            <p:cNvCxnSpPr>
              <a:stCxn id="31" idx="3"/>
              <a:endCxn id="32" idx="1"/>
            </p:cNvCxnSpPr>
            <p:nvPr/>
          </p:nvCxnSpPr>
          <p:spPr>
            <a:xfrm flipV="1">
              <a:off x="4197385" y="2567566"/>
              <a:ext cx="1454614" cy="595917"/>
            </a:xfrm>
            <a:prstGeom prst="straightConnector1">
              <a:avLst/>
            </a:prstGeom>
            <a:ln w="25400">
              <a:solidFill>
                <a:schemeClr val="accent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78538AF7-42CF-4E2C-9F4B-D9EBFB30F848}"/>
                </a:ext>
              </a:extLst>
            </p:cNvPr>
            <p:cNvSpPr/>
            <p:nvPr/>
          </p:nvSpPr>
          <p:spPr>
            <a:xfrm>
              <a:off x="2146375" y="2820230"/>
              <a:ext cx="2051010" cy="686506"/>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Sandstone / Pebble Beds</a:t>
              </a:r>
            </a:p>
          </p:txBody>
        </p:sp>
        <p:sp>
          <p:nvSpPr>
            <p:cNvPr id="32" name="Left Brace 31">
              <a:extLst>
                <a:ext uri="{FF2B5EF4-FFF2-40B4-BE49-F238E27FC236}">
                  <a16:creationId xmlns:a16="http://schemas.microsoft.com/office/drawing/2014/main" id="{8812E357-04A5-4169-AB21-8477048D05B4}"/>
                </a:ext>
              </a:extLst>
            </p:cNvPr>
            <p:cNvSpPr/>
            <p:nvPr/>
          </p:nvSpPr>
          <p:spPr>
            <a:xfrm>
              <a:off x="5652000" y="928532"/>
              <a:ext cx="345600" cy="3278067"/>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33" name="TextBox 32">
            <a:extLst>
              <a:ext uri="{FF2B5EF4-FFF2-40B4-BE49-F238E27FC236}">
                <a16:creationId xmlns:a16="http://schemas.microsoft.com/office/drawing/2014/main" id="{44E51F67-B7CD-40D1-9431-3B1EBDCB68B2}"/>
              </a:ext>
            </a:extLst>
          </p:cNvPr>
          <p:cNvSpPr txBox="1"/>
          <p:nvPr/>
        </p:nvSpPr>
        <p:spPr>
          <a:xfrm>
            <a:off x="9292801" y="3880468"/>
            <a:ext cx="720069" cy="369332"/>
          </a:xfrm>
          <a:prstGeom prst="rect">
            <a:avLst/>
          </a:prstGeom>
          <a:noFill/>
        </p:spPr>
        <p:txBody>
          <a:bodyPr wrap="none" rtlCol="0">
            <a:spAutoFit/>
          </a:bodyPr>
          <a:lstStyle/>
          <a:p>
            <a:r>
              <a:rPr lang="en-GB" dirty="0"/>
              <a:t>800m</a:t>
            </a:r>
          </a:p>
        </p:txBody>
      </p:sp>
      <p:sp>
        <p:nvSpPr>
          <p:cNvPr id="34" name="TextBox 33">
            <a:extLst>
              <a:ext uri="{FF2B5EF4-FFF2-40B4-BE49-F238E27FC236}">
                <a16:creationId xmlns:a16="http://schemas.microsoft.com/office/drawing/2014/main" id="{9B716CD2-B4FF-46A2-A36E-BA666599EA5C}"/>
              </a:ext>
            </a:extLst>
          </p:cNvPr>
          <p:cNvSpPr txBox="1"/>
          <p:nvPr/>
        </p:nvSpPr>
        <p:spPr>
          <a:xfrm>
            <a:off x="9307132" y="4528468"/>
            <a:ext cx="720069" cy="369332"/>
          </a:xfrm>
          <a:prstGeom prst="rect">
            <a:avLst/>
          </a:prstGeom>
          <a:noFill/>
        </p:spPr>
        <p:txBody>
          <a:bodyPr wrap="none" rtlCol="0">
            <a:spAutoFit/>
          </a:bodyPr>
          <a:lstStyle/>
          <a:p>
            <a:r>
              <a:rPr lang="en-GB" dirty="0"/>
              <a:t>950m</a:t>
            </a:r>
          </a:p>
        </p:txBody>
      </p:sp>
      <p:sp>
        <p:nvSpPr>
          <p:cNvPr id="35" name="TextBox 34">
            <a:extLst>
              <a:ext uri="{FF2B5EF4-FFF2-40B4-BE49-F238E27FC236}">
                <a16:creationId xmlns:a16="http://schemas.microsoft.com/office/drawing/2014/main" id="{7FBAF5E9-E7A6-4FA9-896A-0612DADA8077}"/>
              </a:ext>
            </a:extLst>
          </p:cNvPr>
          <p:cNvSpPr txBox="1"/>
          <p:nvPr/>
        </p:nvSpPr>
        <p:spPr>
          <a:xfrm>
            <a:off x="9276512" y="6256468"/>
            <a:ext cx="837089" cy="369332"/>
          </a:xfrm>
          <a:prstGeom prst="rect">
            <a:avLst/>
          </a:prstGeom>
          <a:noFill/>
        </p:spPr>
        <p:txBody>
          <a:bodyPr wrap="none" rtlCol="0">
            <a:spAutoFit/>
          </a:bodyPr>
          <a:lstStyle/>
          <a:p>
            <a:r>
              <a:rPr lang="en-GB" dirty="0"/>
              <a:t>1350m</a:t>
            </a:r>
          </a:p>
        </p:txBody>
      </p:sp>
      <p:grpSp>
        <p:nvGrpSpPr>
          <p:cNvPr id="36" name="Group 35">
            <a:extLst>
              <a:ext uri="{FF2B5EF4-FFF2-40B4-BE49-F238E27FC236}">
                <a16:creationId xmlns:a16="http://schemas.microsoft.com/office/drawing/2014/main" id="{209EDCF0-EAAA-437A-9483-9722AD73C5E8}"/>
              </a:ext>
            </a:extLst>
          </p:cNvPr>
          <p:cNvGrpSpPr/>
          <p:nvPr/>
        </p:nvGrpSpPr>
        <p:grpSpPr>
          <a:xfrm>
            <a:off x="5123892" y="3731400"/>
            <a:ext cx="3636404" cy="950400"/>
            <a:chOff x="2182119" y="3731400"/>
            <a:chExt cx="3836571" cy="950400"/>
          </a:xfrm>
        </p:grpSpPr>
        <p:cxnSp>
          <p:nvCxnSpPr>
            <p:cNvPr id="37" name="Straight Arrow Connector 36">
              <a:extLst>
                <a:ext uri="{FF2B5EF4-FFF2-40B4-BE49-F238E27FC236}">
                  <a16:creationId xmlns:a16="http://schemas.microsoft.com/office/drawing/2014/main" id="{4460DD54-8911-4BEE-A21B-849BFD6D2889}"/>
                </a:ext>
              </a:extLst>
            </p:cNvPr>
            <p:cNvCxnSpPr>
              <a:stCxn id="38" idx="3"/>
              <a:endCxn id="39" idx="1"/>
            </p:cNvCxnSpPr>
            <p:nvPr/>
          </p:nvCxnSpPr>
          <p:spPr>
            <a:xfrm>
              <a:off x="4233127" y="4055400"/>
              <a:ext cx="1439963" cy="394733"/>
            </a:xfrm>
            <a:prstGeom prst="straightConnector1">
              <a:avLst/>
            </a:prstGeom>
            <a:ln w="25400">
              <a:solidFill>
                <a:schemeClr val="accent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B666B398-F18F-4500-9806-9876B2BDDF01}"/>
                </a:ext>
              </a:extLst>
            </p:cNvPr>
            <p:cNvSpPr/>
            <p:nvPr/>
          </p:nvSpPr>
          <p:spPr>
            <a:xfrm>
              <a:off x="2182119" y="3731400"/>
              <a:ext cx="2051008" cy="648000"/>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Sandstone / Mudstone</a:t>
              </a:r>
            </a:p>
          </p:txBody>
        </p:sp>
        <p:sp>
          <p:nvSpPr>
            <p:cNvPr id="39" name="Left Brace 38">
              <a:extLst>
                <a:ext uri="{FF2B5EF4-FFF2-40B4-BE49-F238E27FC236}">
                  <a16:creationId xmlns:a16="http://schemas.microsoft.com/office/drawing/2014/main" id="{4518EAA7-E205-4D02-AAD3-83E2F7CA5FB5}"/>
                </a:ext>
              </a:extLst>
            </p:cNvPr>
            <p:cNvSpPr/>
            <p:nvPr/>
          </p:nvSpPr>
          <p:spPr>
            <a:xfrm>
              <a:off x="5673090" y="4218466"/>
              <a:ext cx="345600" cy="463334"/>
            </a:xfrm>
            <a:prstGeom prst="leftBrace">
              <a:avLst/>
            </a:prstGeom>
            <a:ln w="25400"/>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grpSp>
        <p:nvGrpSpPr>
          <p:cNvPr id="40" name="Group 39">
            <a:extLst>
              <a:ext uri="{FF2B5EF4-FFF2-40B4-BE49-F238E27FC236}">
                <a16:creationId xmlns:a16="http://schemas.microsoft.com/office/drawing/2014/main" id="{7A0CEEAD-446C-445C-95CC-5D9130C650D4}"/>
              </a:ext>
            </a:extLst>
          </p:cNvPr>
          <p:cNvGrpSpPr/>
          <p:nvPr/>
        </p:nvGrpSpPr>
        <p:grpSpPr>
          <a:xfrm>
            <a:off x="5124108" y="4797224"/>
            <a:ext cx="3636188" cy="1546172"/>
            <a:chOff x="2088108" y="4795107"/>
            <a:chExt cx="3636188" cy="1400205"/>
          </a:xfrm>
        </p:grpSpPr>
        <p:cxnSp>
          <p:nvCxnSpPr>
            <p:cNvPr id="41" name="Straight Arrow Connector 40">
              <a:extLst>
                <a:ext uri="{FF2B5EF4-FFF2-40B4-BE49-F238E27FC236}">
                  <a16:creationId xmlns:a16="http://schemas.microsoft.com/office/drawing/2014/main" id="{9BA6D1E6-8EFA-4527-A35D-4C2CDA79774F}"/>
                </a:ext>
              </a:extLst>
            </p:cNvPr>
            <p:cNvCxnSpPr>
              <a:stCxn id="42" idx="3"/>
              <a:endCxn id="43" idx="1"/>
            </p:cNvCxnSpPr>
            <p:nvPr/>
          </p:nvCxnSpPr>
          <p:spPr>
            <a:xfrm>
              <a:off x="4032108" y="5088520"/>
              <a:ext cx="1346588" cy="436437"/>
            </a:xfrm>
            <a:prstGeom prst="straightConnector1">
              <a:avLst/>
            </a:prstGeom>
            <a:ln w="25400">
              <a:solidFill>
                <a:schemeClr val="accent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6DAFEFED-565E-40B8-8AFC-44E996A3511D}"/>
                </a:ext>
              </a:extLst>
            </p:cNvPr>
            <p:cNvSpPr/>
            <p:nvPr/>
          </p:nvSpPr>
          <p:spPr>
            <a:xfrm>
              <a:off x="2088108" y="4795107"/>
              <a:ext cx="1944000" cy="58682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Coal Seams</a:t>
              </a:r>
            </a:p>
          </p:txBody>
        </p:sp>
        <p:sp>
          <p:nvSpPr>
            <p:cNvPr id="43" name="Left Brace 42">
              <a:extLst>
                <a:ext uri="{FF2B5EF4-FFF2-40B4-BE49-F238E27FC236}">
                  <a16:creationId xmlns:a16="http://schemas.microsoft.com/office/drawing/2014/main" id="{EF6AB4BC-84E4-47D4-A47F-8F3B2A13439B}"/>
                </a:ext>
              </a:extLst>
            </p:cNvPr>
            <p:cNvSpPr/>
            <p:nvPr/>
          </p:nvSpPr>
          <p:spPr>
            <a:xfrm>
              <a:off x="5378696" y="4854600"/>
              <a:ext cx="345600" cy="1340712"/>
            </a:xfrm>
            <a:prstGeom prst="leftBrace">
              <a:avLst/>
            </a:prstGeom>
            <a:ln w="25400"/>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grpSp>
        <p:nvGrpSpPr>
          <p:cNvPr id="44" name="Group 43">
            <a:extLst>
              <a:ext uri="{FF2B5EF4-FFF2-40B4-BE49-F238E27FC236}">
                <a16:creationId xmlns:a16="http://schemas.microsoft.com/office/drawing/2014/main" id="{9DEDBD41-E0DB-41CD-85F9-17A12105DEFE}"/>
              </a:ext>
            </a:extLst>
          </p:cNvPr>
          <p:cNvGrpSpPr/>
          <p:nvPr/>
        </p:nvGrpSpPr>
        <p:grpSpPr>
          <a:xfrm>
            <a:off x="5124108" y="5934600"/>
            <a:ext cx="3636188" cy="907200"/>
            <a:chOff x="2088108" y="5934600"/>
            <a:chExt cx="3636188" cy="907200"/>
          </a:xfrm>
        </p:grpSpPr>
        <p:cxnSp>
          <p:nvCxnSpPr>
            <p:cNvPr id="45" name="Straight Arrow Connector 44">
              <a:extLst>
                <a:ext uri="{FF2B5EF4-FFF2-40B4-BE49-F238E27FC236}">
                  <a16:creationId xmlns:a16="http://schemas.microsoft.com/office/drawing/2014/main" id="{AABE28E8-7612-4955-92F1-69C276938043}"/>
                </a:ext>
              </a:extLst>
            </p:cNvPr>
            <p:cNvCxnSpPr>
              <a:stCxn id="46" idx="3"/>
              <a:endCxn id="47" idx="1"/>
            </p:cNvCxnSpPr>
            <p:nvPr/>
          </p:nvCxnSpPr>
          <p:spPr>
            <a:xfrm>
              <a:off x="4032108" y="6258600"/>
              <a:ext cx="1346588" cy="367284"/>
            </a:xfrm>
            <a:prstGeom prst="straightConnector1">
              <a:avLst/>
            </a:prstGeom>
            <a:ln w="25400">
              <a:solidFill>
                <a:schemeClr val="accent1"/>
              </a:soli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68E34C20-9E1E-435B-9C45-A3C85C92588E}"/>
                </a:ext>
              </a:extLst>
            </p:cNvPr>
            <p:cNvSpPr/>
            <p:nvPr/>
          </p:nvSpPr>
          <p:spPr>
            <a:xfrm>
              <a:off x="2088108" y="5934600"/>
              <a:ext cx="1944000" cy="648000"/>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Bowland Shale</a:t>
              </a:r>
            </a:p>
          </p:txBody>
        </p:sp>
        <p:sp>
          <p:nvSpPr>
            <p:cNvPr id="47" name="Left Brace 46">
              <a:extLst>
                <a:ext uri="{FF2B5EF4-FFF2-40B4-BE49-F238E27FC236}">
                  <a16:creationId xmlns:a16="http://schemas.microsoft.com/office/drawing/2014/main" id="{F9D3A5A4-82C0-4EDC-94A4-91BC9BEA1006}"/>
                </a:ext>
              </a:extLst>
            </p:cNvPr>
            <p:cNvSpPr/>
            <p:nvPr/>
          </p:nvSpPr>
          <p:spPr>
            <a:xfrm>
              <a:off x="5378696" y="6453000"/>
              <a:ext cx="345600" cy="388800"/>
            </a:xfrm>
            <a:prstGeom prst="leftBrace">
              <a:avLst>
                <a:gd name="adj1" fmla="val 8333"/>
                <a:gd name="adj2" fmla="val 44466"/>
              </a:avLst>
            </a:prstGeom>
            <a:ln w="25400"/>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grpSp>
      <p:sp>
        <p:nvSpPr>
          <p:cNvPr id="48" name="Rectangle 47">
            <a:extLst>
              <a:ext uri="{FF2B5EF4-FFF2-40B4-BE49-F238E27FC236}">
                <a16:creationId xmlns:a16="http://schemas.microsoft.com/office/drawing/2014/main" id="{F0FDB793-E640-4FB0-8368-C9DBC8B620B9}"/>
              </a:ext>
            </a:extLst>
          </p:cNvPr>
          <p:cNvSpPr/>
          <p:nvPr/>
        </p:nvSpPr>
        <p:spPr>
          <a:xfrm>
            <a:off x="10156800" y="5286600"/>
            <a:ext cx="1943999" cy="64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Drill site near Blacon</a:t>
            </a:r>
          </a:p>
        </p:txBody>
      </p:sp>
      <p:sp>
        <p:nvSpPr>
          <p:cNvPr id="2" name="Oval 1">
            <a:extLst>
              <a:ext uri="{FF2B5EF4-FFF2-40B4-BE49-F238E27FC236}">
                <a16:creationId xmlns:a16="http://schemas.microsoft.com/office/drawing/2014/main" id="{E43D1704-D86A-4D21-8C52-51851360F855}"/>
              </a:ext>
            </a:extLst>
          </p:cNvPr>
          <p:cNvSpPr/>
          <p:nvPr/>
        </p:nvSpPr>
        <p:spPr>
          <a:xfrm>
            <a:off x="3215680" y="3248980"/>
            <a:ext cx="1260140" cy="1260000"/>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9442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B14F953C-EE49-4DD3-ABEC-008C79D572EF}"/>
              </a:ext>
            </a:extLst>
          </p:cNvPr>
          <p:cNvSpPr/>
          <p:nvPr/>
        </p:nvSpPr>
        <p:spPr>
          <a:xfrm>
            <a:off x="155340" y="6129300"/>
            <a:ext cx="11773308" cy="6120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a:solidFill>
                  <a:schemeClr val="tx1"/>
                </a:solidFill>
              </a:rPr>
              <a:t> </a:t>
            </a:r>
            <a:r>
              <a:rPr lang="en-GB" b="1" dirty="0">
                <a:solidFill>
                  <a:schemeClr val="tx1"/>
                </a:solidFill>
              </a:rPr>
              <a:t>Limestone</a:t>
            </a:r>
          </a:p>
        </p:txBody>
      </p:sp>
      <p:sp>
        <p:nvSpPr>
          <p:cNvPr id="41" name="Rectangle 40">
            <a:extLst>
              <a:ext uri="{FF2B5EF4-FFF2-40B4-BE49-F238E27FC236}">
                <a16:creationId xmlns:a16="http://schemas.microsoft.com/office/drawing/2014/main" id="{02572ECC-AF09-40C9-A5FE-E2D6329CB86A}"/>
              </a:ext>
            </a:extLst>
          </p:cNvPr>
          <p:cNvSpPr/>
          <p:nvPr/>
        </p:nvSpPr>
        <p:spPr>
          <a:xfrm>
            <a:off x="155340" y="1448780"/>
            <a:ext cx="11773308" cy="2376264"/>
          </a:xfrm>
          <a:prstGeom prst="rect">
            <a:avLst/>
          </a:prstGeom>
          <a:gradFill flip="none" rotWithShape="1">
            <a:gsLst>
              <a:gs pos="74000">
                <a:srgbClr val="C9B388"/>
              </a:gs>
              <a:gs pos="0">
                <a:srgbClr val="FE9933"/>
              </a:gs>
              <a:gs pos="10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solidFill>
                  <a:schemeClr val="tx1"/>
                </a:solidFill>
              </a:rPr>
              <a:t>Sandstone / Pebble Beds 800m</a:t>
            </a:r>
          </a:p>
          <a:p>
            <a:pPr algn="r"/>
            <a:r>
              <a:rPr lang="en-GB" b="1" dirty="0">
                <a:solidFill>
                  <a:schemeClr val="tx1"/>
                </a:solidFill>
              </a:rPr>
              <a:t>(Sherwood Aquifer)</a:t>
            </a:r>
          </a:p>
        </p:txBody>
      </p:sp>
      <p:sp>
        <p:nvSpPr>
          <p:cNvPr id="42" name="Rectangle 41">
            <a:extLst>
              <a:ext uri="{FF2B5EF4-FFF2-40B4-BE49-F238E27FC236}">
                <a16:creationId xmlns:a16="http://schemas.microsoft.com/office/drawing/2014/main" id="{799C7CF7-7669-4203-9F75-3EA796366CDA}"/>
              </a:ext>
            </a:extLst>
          </p:cNvPr>
          <p:cNvSpPr/>
          <p:nvPr/>
        </p:nvSpPr>
        <p:spPr>
          <a:xfrm>
            <a:off x="155340" y="3825044"/>
            <a:ext cx="11773308" cy="396044"/>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solidFill>
                  <a:schemeClr val="tx1"/>
                </a:solidFill>
              </a:rPr>
              <a:t>Sandstone / Mudstone 150m</a:t>
            </a:r>
          </a:p>
        </p:txBody>
      </p:sp>
      <p:sp>
        <p:nvSpPr>
          <p:cNvPr id="43" name="Rectangle 42">
            <a:extLst>
              <a:ext uri="{FF2B5EF4-FFF2-40B4-BE49-F238E27FC236}">
                <a16:creationId xmlns:a16="http://schemas.microsoft.com/office/drawing/2014/main" id="{4FF03B99-283D-4008-BE73-EA745074828B}"/>
              </a:ext>
            </a:extLst>
          </p:cNvPr>
          <p:cNvSpPr/>
          <p:nvPr/>
        </p:nvSpPr>
        <p:spPr>
          <a:xfrm>
            <a:off x="155340" y="4221088"/>
            <a:ext cx="11773308" cy="684076"/>
          </a:xfrm>
          <a:prstGeom prst="rect">
            <a:avLst/>
          </a:prstGeom>
          <a:pattFill prst="dkHorz">
            <a:fgClr>
              <a:schemeClr val="tx1">
                <a:lumMod val="50000"/>
                <a:lumOff val="50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solidFill>
                  <a:schemeClr val="tx1"/>
                </a:solidFill>
              </a:rPr>
              <a:t>Coal Seams 300m</a:t>
            </a:r>
          </a:p>
        </p:txBody>
      </p:sp>
      <p:sp>
        <p:nvSpPr>
          <p:cNvPr id="44" name="Rectangle 43">
            <a:extLst>
              <a:ext uri="{FF2B5EF4-FFF2-40B4-BE49-F238E27FC236}">
                <a16:creationId xmlns:a16="http://schemas.microsoft.com/office/drawing/2014/main" id="{B34FFADB-764E-40E5-B028-EDFDAA041AA4}"/>
              </a:ext>
            </a:extLst>
          </p:cNvPr>
          <p:cNvSpPr/>
          <p:nvPr/>
        </p:nvSpPr>
        <p:spPr>
          <a:xfrm>
            <a:off x="155340" y="4905164"/>
            <a:ext cx="11773308" cy="1224136"/>
          </a:xfrm>
          <a:prstGeom prst="rect">
            <a:avLst/>
          </a:prstGeom>
          <a:pattFill prst="shingle">
            <a:fgClr>
              <a:srgbClr val="CC9900"/>
            </a:fgClr>
            <a:bgClr>
              <a:schemeClr val="bg1">
                <a:lumMod val="8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solidFill>
                  <a:schemeClr val="tx1"/>
                </a:solidFill>
              </a:rPr>
              <a:t>Bowland Shale 500m</a:t>
            </a:r>
          </a:p>
        </p:txBody>
      </p:sp>
      <p:grpSp>
        <p:nvGrpSpPr>
          <p:cNvPr id="17" name="Group 16">
            <a:extLst>
              <a:ext uri="{FF2B5EF4-FFF2-40B4-BE49-F238E27FC236}">
                <a16:creationId xmlns:a16="http://schemas.microsoft.com/office/drawing/2014/main" id="{1F7E045F-6506-41E0-BBAB-398088148E15}"/>
              </a:ext>
            </a:extLst>
          </p:cNvPr>
          <p:cNvGrpSpPr/>
          <p:nvPr/>
        </p:nvGrpSpPr>
        <p:grpSpPr>
          <a:xfrm>
            <a:off x="155340" y="1124744"/>
            <a:ext cx="11773308" cy="369332"/>
            <a:chOff x="155340" y="1115452"/>
            <a:chExt cx="11773308" cy="420960"/>
          </a:xfrm>
        </p:grpSpPr>
        <p:sp>
          <p:nvSpPr>
            <p:cNvPr id="8" name="Rectangle 7">
              <a:extLst>
                <a:ext uri="{FF2B5EF4-FFF2-40B4-BE49-F238E27FC236}">
                  <a16:creationId xmlns:a16="http://schemas.microsoft.com/office/drawing/2014/main" id="{9996D577-2D0A-4FB2-8A1A-9F4BA6F0A959}"/>
                </a:ext>
              </a:extLst>
            </p:cNvPr>
            <p:cNvSpPr/>
            <p:nvPr/>
          </p:nvSpPr>
          <p:spPr>
            <a:xfrm>
              <a:off x="155340" y="1124744"/>
              <a:ext cx="11773308" cy="36004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D9A683AE-22B7-4887-87AE-7F1E7CEF859E}"/>
                </a:ext>
              </a:extLst>
            </p:cNvPr>
            <p:cNvSpPr txBox="1"/>
            <p:nvPr/>
          </p:nvSpPr>
          <p:spPr>
            <a:xfrm>
              <a:off x="10848528" y="1115452"/>
              <a:ext cx="1003801" cy="420960"/>
            </a:xfrm>
            <a:prstGeom prst="rect">
              <a:avLst/>
            </a:prstGeom>
            <a:noFill/>
          </p:spPr>
          <p:txBody>
            <a:bodyPr wrap="none" rtlCol="0">
              <a:spAutoFit/>
            </a:bodyPr>
            <a:lstStyle/>
            <a:p>
              <a:r>
                <a:rPr lang="en-GB" b="1" dirty="0"/>
                <a:t>Soil 15m</a:t>
              </a:r>
            </a:p>
          </p:txBody>
        </p:sp>
      </p:grpSp>
      <p:sp>
        <p:nvSpPr>
          <p:cNvPr id="27" name="Rectangle 26">
            <a:extLst>
              <a:ext uri="{FF2B5EF4-FFF2-40B4-BE49-F238E27FC236}">
                <a16:creationId xmlns:a16="http://schemas.microsoft.com/office/drawing/2014/main" id="{AF808C5C-9986-4C79-A6EE-AEECC3B6D26A}"/>
              </a:ext>
            </a:extLst>
          </p:cNvPr>
          <p:cNvSpPr/>
          <p:nvPr/>
        </p:nvSpPr>
        <p:spPr>
          <a:xfrm>
            <a:off x="1941240" y="1160748"/>
            <a:ext cx="1764000" cy="288032"/>
          </a:xfrm>
          <a:prstGeom prst="rect">
            <a:avLst/>
          </a:prstGeom>
          <a:pattFill prst="lgConfetti">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id="{CBBE85FB-D773-4341-A2EA-7EE39BEBD9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3228" y="152637"/>
            <a:ext cx="1922512" cy="1296143"/>
          </a:xfrm>
          <a:prstGeom prst="rect">
            <a:avLst/>
          </a:prstGeom>
        </p:spPr>
      </p:pic>
      <p:sp>
        <p:nvSpPr>
          <p:cNvPr id="35" name="TextBox 34">
            <a:extLst>
              <a:ext uri="{FF2B5EF4-FFF2-40B4-BE49-F238E27FC236}">
                <a16:creationId xmlns:a16="http://schemas.microsoft.com/office/drawing/2014/main" id="{8A5100AD-817B-4702-B36B-FC4276F145CB}"/>
              </a:ext>
            </a:extLst>
          </p:cNvPr>
          <p:cNvSpPr txBox="1"/>
          <p:nvPr/>
        </p:nvSpPr>
        <p:spPr>
          <a:xfrm>
            <a:off x="3973276" y="1115452"/>
            <a:ext cx="2446760" cy="369332"/>
          </a:xfrm>
          <a:prstGeom prst="rect">
            <a:avLst/>
          </a:prstGeom>
          <a:noFill/>
        </p:spPr>
        <p:txBody>
          <a:bodyPr wrap="none" rtlCol="0">
            <a:spAutoFit/>
          </a:bodyPr>
          <a:lstStyle/>
          <a:p>
            <a:r>
              <a:rPr lang="en-GB" b="1" dirty="0"/>
              <a:t>20,000t Gravel  ~ 2mths</a:t>
            </a:r>
          </a:p>
        </p:txBody>
      </p:sp>
      <p:sp>
        <p:nvSpPr>
          <p:cNvPr id="37" name="Arc 36">
            <a:extLst>
              <a:ext uri="{FF2B5EF4-FFF2-40B4-BE49-F238E27FC236}">
                <a16:creationId xmlns:a16="http://schemas.microsoft.com/office/drawing/2014/main" id="{AEF57591-16EC-492E-8112-1A5D1F7F46C4}"/>
              </a:ext>
            </a:extLst>
          </p:cNvPr>
          <p:cNvSpPr/>
          <p:nvPr/>
        </p:nvSpPr>
        <p:spPr>
          <a:xfrm rot="10800000">
            <a:off x="2747629" y="4257092"/>
            <a:ext cx="1260000" cy="1260000"/>
          </a:xfrm>
          <a:prstGeom prst="arc">
            <a:avLst/>
          </a:prstGeom>
          <a:no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9" name="Straight Connector 38">
            <a:extLst>
              <a:ext uri="{FF2B5EF4-FFF2-40B4-BE49-F238E27FC236}">
                <a16:creationId xmlns:a16="http://schemas.microsoft.com/office/drawing/2014/main" id="{783124EE-028F-4075-B785-1AEEE8AEB6A5}"/>
              </a:ext>
            </a:extLst>
          </p:cNvPr>
          <p:cNvCxnSpPr>
            <a:cxnSpLocks/>
          </p:cNvCxnSpPr>
          <p:nvPr/>
        </p:nvCxnSpPr>
        <p:spPr>
          <a:xfrm flipH="1">
            <a:off x="2747628" y="1160748"/>
            <a:ext cx="53907" cy="372634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2A6478FD-26EA-4F11-A4E4-02BBF03BE3F1}"/>
              </a:ext>
            </a:extLst>
          </p:cNvPr>
          <p:cNvSpPr txBox="1"/>
          <p:nvPr/>
        </p:nvSpPr>
        <p:spPr>
          <a:xfrm>
            <a:off x="7968208" y="5337212"/>
            <a:ext cx="599844" cy="369332"/>
          </a:xfrm>
          <a:prstGeom prst="rect">
            <a:avLst/>
          </a:prstGeom>
          <a:noFill/>
        </p:spPr>
        <p:txBody>
          <a:bodyPr wrap="none" rtlCol="0">
            <a:spAutoFit/>
          </a:bodyPr>
          <a:lstStyle/>
          <a:p>
            <a:r>
              <a:rPr lang="en-GB" b="1" dirty="0"/>
              <a:t>2km</a:t>
            </a:r>
          </a:p>
        </p:txBody>
      </p:sp>
      <p:sp>
        <p:nvSpPr>
          <p:cNvPr id="46" name="Rectangle 45">
            <a:extLst>
              <a:ext uri="{FF2B5EF4-FFF2-40B4-BE49-F238E27FC236}">
                <a16:creationId xmlns:a16="http://schemas.microsoft.com/office/drawing/2014/main" id="{080AC5EF-3B65-4218-9EB5-37518671BFCC}"/>
              </a:ext>
            </a:extLst>
          </p:cNvPr>
          <p:cNvSpPr/>
          <p:nvPr/>
        </p:nvSpPr>
        <p:spPr>
          <a:xfrm>
            <a:off x="3215680" y="57398"/>
            <a:ext cx="2939988" cy="923330"/>
          </a:xfrm>
          <a:prstGeom prst="rect">
            <a:avLst/>
          </a:prstGeom>
        </p:spPr>
        <p:txBody>
          <a:bodyPr wrap="square">
            <a:spAutoFit/>
          </a:bodyPr>
          <a:lstStyle/>
          <a:p>
            <a:pPr algn="ctr"/>
            <a:r>
              <a:rPr lang="fr-FR" b="1" dirty="0">
                <a:solidFill>
                  <a:schemeClr val="bg1"/>
                </a:solidFill>
              </a:rPr>
              <a:t>Construction </a:t>
            </a:r>
            <a:r>
              <a:rPr lang="en-GB" b="1" dirty="0">
                <a:solidFill>
                  <a:schemeClr val="bg1"/>
                </a:solidFill>
              </a:rPr>
              <a:t>Waste</a:t>
            </a:r>
          </a:p>
          <a:p>
            <a:pPr algn="ctr"/>
            <a:r>
              <a:rPr lang="fr-FR" b="1" dirty="0">
                <a:solidFill>
                  <a:schemeClr val="bg1"/>
                </a:solidFill>
              </a:rPr>
              <a:t>Non Hazardous ~ 5,400t</a:t>
            </a:r>
          </a:p>
          <a:p>
            <a:pPr algn="ctr"/>
            <a:r>
              <a:rPr lang="fr-FR" b="1" dirty="0">
                <a:solidFill>
                  <a:schemeClr val="bg1"/>
                </a:solidFill>
              </a:rPr>
              <a:t>Hazardous ~ 3,800t</a:t>
            </a:r>
          </a:p>
        </p:txBody>
      </p:sp>
      <p:sp>
        <p:nvSpPr>
          <p:cNvPr id="47" name="Arrow: Pentagon 46">
            <a:extLst>
              <a:ext uri="{FF2B5EF4-FFF2-40B4-BE49-F238E27FC236}">
                <a16:creationId xmlns:a16="http://schemas.microsoft.com/office/drawing/2014/main" id="{A3ADD0AC-994D-4845-B0C1-B5AAE9A496F1}"/>
              </a:ext>
            </a:extLst>
          </p:cNvPr>
          <p:cNvSpPr/>
          <p:nvPr/>
        </p:nvSpPr>
        <p:spPr>
          <a:xfrm rot="5400000">
            <a:off x="-438416" y="2294783"/>
            <a:ext cx="3600000" cy="1980000"/>
          </a:xfrm>
          <a:prstGeom prst="homePlat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en-GB" b="1" dirty="0">
                <a:solidFill>
                  <a:schemeClr val="tx1"/>
                </a:solidFill>
              </a:rPr>
              <a:t>FRACK</a:t>
            </a:r>
          </a:p>
          <a:p>
            <a:pPr algn="ctr"/>
            <a:r>
              <a:rPr lang="en-GB" dirty="0">
                <a:solidFill>
                  <a:schemeClr val="tx1"/>
                </a:solidFill>
              </a:rPr>
              <a:t>Water   ~ 30,000t</a:t>
            </a:r>
          </a:p>
          <a:p>
            <a:pPr algn="ctr"/>
            <a:r>
              <a:rPr lang="en-GB" dirty="0">
                <a:solidFill>
                  <a:schemeClr val="tx1"/>
                </a:solidFill>
              </a:rPr>
              <a:t>Hydrochloric acid</a:t>
            </a:r>
          </a:p>
          <a:p>
            <a:pPr algn="ctr"/>
            <a:r>
              <a:rPr lang="en-GB" dirty="0">
                <a:solidFill>
                  <a:schemeClr val="tx1"/>
                </a:solidFill>
              </a:rPr>
              <a:t>               ~ 4,500t</a:t>
            </a:r>
          </a:p>
          <a:p>
            <a:pPr algn="ctr"/>
            <a:r>
              <a:rPr lang="en-GB" dirty="0">
                <a:solidFill>
                  <a:schemeClr val="tx1"/>
                </a:solidFill>
              </a:rPr>
              <a:t>Sand   ~ 3,000t</a:t>
            </a:r>
          </a:p>
          <a:p>
            <a:pPr algn="ctr"/>
            <a:r>
              <a:rPr lang="en-GB" dirty="0">
                <a:solidFill>
                  <a:schemeClr val="tx1"/>
                </a:solidFill>
              </a:rPr>
              <a:t>Polyacrylamide</a:t>
            </a:r>
          </a:p>
          <a:p>
            <a:pPr algn="ctr"/>
            <a:r>
              <a:rPr lang="en-GB" dirty="0">
                <a:solidFill>
                  <a:schemeClr val="tx1"/>
                </a:solidFill>
              </a:rPr>
              <a:t> ~ 15t</a:t>
            </a:r>
          </a:p>
        </p:txBody>
      </p:sp>
      <p:cxnSp>
        <p:nvCxnSpPr>
          <p:cNvPr id="50" name="Straight Arrow Connector 49">
            <a:extLst>
              <a:ext uri="{FF2B5EF4-FFF2-40B4-BE49-F238E27FC236}">
                <a16:creationId xmlns:a16="http://schemas.microsoft.com/office/drawing/2014/main" id="{FB9ACF76-99DC-4A10-AE4E-918007990C70}"/>
              </a:ext>
            </a:extLst>
          </p:cNvPr>
          <p:cNvCxnSpPr>
            <a:cxnSpLocks/>
          </p:cNvCxnSpPr>
          <p:nvPr/>
        </p:nvCxnSpPr>
        <p:spPr>
          <a:xfrm>
            <a:off x="3359696" y="5517232"/>
            <a:ext cx="4649346"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Lightning Bolt 47">
            <a:extLst>
              <a:ext uri="{FF2B5EF4-FFF2-40B4-BE49-F238E27FC236}">
                <a16:creationId xmlns:a16="http://schemas.microsoft.com/office/drawing/2014/main" id="{748F8CFE-41AB-4B65-9B87-D3A30F107498}"/>
              </a:ext>
            </a:extLst>
          </p:cNvPr>
          <p:cNvSpPr>
            <a:spLocks noChangeAspect="1"/>
          </p:cNvSpPr>
          <p:nvPr/>
        </p:nvSpPr>
        <p:spPr>
          <a:xfrm>
            <a:off x="3467708" y="5517232"/>
            <a:ext cx="399509" cy="504000"/>
          </a:xfrm>
          <a:prstGeom prst="lightningBol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Lightning Bolt 50">
            <a:extLst>
              <a:ext uri="{FF2B5EF4-FFF2-40B4-BE49-F238E27FC236}">
                <a16:creationId xmlns:a16="http://schemas.microsoft.com/office/drawing/2014/main" id="{9D39AA1E-6025-4C61-9549-A9BF6A5EDA51}"/>
              </a:ext>
            </a:extLst>
          </p:cNvPr>
          <p:cNvSpPr>
            <a:spLocks noChangeAspect="1"/>
          </p:cNvSpPr>
          <p:nvPr/>
        </p:nvSpPr>
        <p:spPr>
          <a:xfrm>
            <a:off x="4375828" y="5517232"/>
            <a:ext cx="399509" cy="504000"/>
          </a:xfrm>
          <a:prstGeom prst="lightningBol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Lightning Bolt 51">
            <a:extLst>
              <a:ext uri="{FF2B5EF4-FFF2-40B4-BE49-F238E27FC236}">
                <a16:creationId xmlns:a16="http://schemas.microsoft.com/office/drawing/2014/main" id="{6DF36932-8019-4C35-9427-399D82501E75}"/>
              </a:ext>
            </a:extLst>
          </p:cNvPr>
          <p:cNvSpPr>
            <a:spLocks noChangeAspect="1"/>
          </p:cNvSpPr>
          <p:nvPr/>
        </p:nvSpPr>
        <p:spPr>
          <a:xfrm>
            <a:off x="5247580" y="5517232"/>
            <a:ext cx="399509" cy="504000"/>
          </a:xfrm>
          <a:prstGeom prst="lightningBol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Lightning Bolt 52">
            <a:extLst>
              <a:ext uri="{FF2B5EF4-FFF2-40B4-BE49-F238E27FC236}">
                <a16:creationId xmlns:a16="http://schemas.microsoft.com/office/drawing/2014/main" id="{44533AE0-CBE7-4B00-AEB4-460226FABB28}"/>
              </a:ext>
            </a:extLst>
          </p:cNvPr>
          <p:cNvSpPr>
            <a:spLocks noChangeAspect="1"/>
          </p:cNvSpPr>
          <p:nvPr/>
        </p:nvSpPr>
        <p:spPr>
          <a:xfrm>
            <a:off x="6228301" y="5517232"/>
            <a:ext cx="399509" cy="504000"/>
          </a:xfrm>
          <a:prstGeom prst="lightningBol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Lightning Bolt 53">
            <a:extLst>
              <a:ext uri="{FF2B5EF4-FFF2-40B4-BE49-F238E27FC236}">
                <a16:creationId xmlns:a16="http://schemas.microsoft.com/office/drawing/2014/main" id="{831A1753-3B4E-47AB-8A1B-0583E1643CD3}"/>
              </a:ext>
            </a:extLst>
          </p:cNvPr>
          <p:cNvSpPr>
            <a:spLocks noChangeAspect="1"/>
          </p:cNvSpPr>
          <p:nvPr/>
        </p:nvSpPr>
        <p:spPr>
          <a:xfrm>
            <a:off x="7172655" y="5517232"/>
            <a:ext cx="399509" cy="504000"/>
          </a:xfrm>
          <a:prstGeom prst="lightningBol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Lightning Bolt 54">
            <a:extLst>
              <a:ext uri="{FF2B5EF4-FFF2-40B4-BE49-F238E27FC236}">
                <a16:creationId xmlns:a16="http://schemas.microsoft.com/office/drawing/2014/main" id="{07A0CB1C-6F01-4F54-8875-21AAD8A0A548}"/>
              </a:ext>
            </a:extLst>
          </p:cNvPr>
          <p:cNvSpPr>
            <a:spLocks noChangeAspect="1"/>
          </p:cNvSpPr>
          <p:nvPr/>
        </p:nvSpPr>
        <p:spPr>
          <a:xfrm flipV="1">
            <a:off x="3467708" y="5013176"/>
            <a:ext cx="399509" cy="504000"/>
          </a:xfrm>
          <a:prstGeom prst="lightningBol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Lightning Bolt 55">
            <a:extLst>
              <a:ext uri="{FF2B5EF4-FFF2-40B4-BE49-F238E27FC236}">
                <a16:creationId xmlns:a16="http://schemas.microsoft.com/office/drawing/2014/main" id="{F9AE6AB4-0199-41C9-A659-EE1A969C34A5}"/>
              </a:ext>
            </a:extLst>
          </p:cNvPr>
          <p:cNvSpPr>
            <a:spLocks noChangeAspect="1"/>
          </p:cNvSpPr>
          <p:nvPr/>
        </p:nvSpPr>
        <p:spPr>
          <a:xfrm flipV="1">
            <a:off x="4375828" y="5013176"/>
            <a:ext cx="399509" cy="504000"/>
          </a:xfrm>
          <a:prstGeom prst="lightningBol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Lightning Bolt 56">
            <a:extLst>
              <a:ext uri="{FF2B5EF4-FFF2-40B4-BE49-F238E27FC236}">
                <a16:creationId xmlns:a16="http://schemas.microsoft.com/office/drawing/2014/main" id="{D8E58672-3826-432B-93E9-9C5FFC94946C}"/>
              </a:ext>
            </a:extLst>
          </p:cNvPr>
          <p:cNvSpPr>
            <a:spLocks noChangeAspect="1"/>
          </p:cNvSpPr>
          <p:nvPr/>
        </p:nvSpPr>
        <p:spPr>
          <a:xfrm flipV="1">
            <a:off x="5247580" y="5013176"/>
            <a:ext cx="399509" cy="504000"/>
          </a:xfrm>
          <a:prstGeom prst="lightningBol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Lightning Bolt 57">
            <a:extLst>
              <a:ext uri="{FF2B5EF4-FFF2-40B4-BE49-F238E27FC236}">
                <a16:creationId xmlns:a16="http://schemas.microsoft.com/office/drawing/2014/main" id="{4ED20B9B-875B-4E40-B160-0369FA6A09CA}"/>
              </a:ext>
            </a:extLst>
          </p:cNvPr>
          <p:cNvSpPr>
            <a:spLocks noChangeAspect="1"/>
          </p:cNvSpPr>
          <p:nvPr/>
        </p:nvSpPr>
        <p:spPr>
          <a:xfrm flipV="1">
            <a:off x="6228301" y="5013176"/>
            <a:ext cx="399509" cy="504000"/>
          </a:xfrm>
          <a:prstGeom prst="lightningBol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Lightning Bolt 58">
            <a:extLst>
              <a:ext uri="{FF2B5EF4-FFF2-40B4-BE49-F238E27FC236}">
                <a16:creationId xmlns:a16="http://schemas.microsoft.com/office/drawing/2014/main" id="{8D315AC6-D40D-4E8B-8717-7E8851D878E6}"/>
              </a:ext>
            </a:extLst>
          </p:cNvPr>
          <p:cNvSpPr>
            <a:spLocks noChangeAspect="1"/>
          </p:cNvSpPr>
          <p:nvPr/>
        </p:nvSpPr>
        <p:spPr>
          <a:xfrm flipV="1">
            <a:off x="7172655" y="5013176"/>
            <a:ext cx="399509" cy="504000"/>
          </a:xfrm>
          <a:prstGeom prst="lightningBol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TextBox 65">
            <a:extLst>
              <a:ext uri="{FF2B5EF4-FFF2-40B4-BE49-F238E27FC236}">
                <a16:creationId xmlns:a16="http://schemas.microsoft.com/office/drawing/2014/main" id="{22A248A3-2738-4803-AE6E-21886645EBA5}"/>
              </a:ext>
            </a:extLst>
          </p:cNvPr>
          <p:cNvSpPr txBox="1"/>
          <p:nvPr/>
        </p:nvSpPr>
        <p:spPr>
          <a:xfrm>
            <a:off x="227348" y="6237312"/>
            <a:ext cx="5436604" cy="400110"/>
          </a:xfrm>
          <a:prstGeom prst="rect">
            <a:avLst/>
          </a:prstGeom>
          <a:noFill/>
        </p:spPr>
        <p:txBody>
          <a:bodyPr wrap="square" rtlCol="0">
            <a:spAutoFit/>
          </a:bodyPr>
          <a:lstStyle/>
          <a:p>
            <a:r>
              <a:rPr lang="en-GB" sz="2000" b="1" dirty="0"/>
              <a:t>Source - Cuadrilla Blackpool Planning Application</a:t>
            </a:r>
          </a:p>
        </p:txBody>
      </p:sp>
      <p:sp>
        <p:nvSpPr>
          <p:cNvPr id="2" name="TextBox 1">
            <a:extLst>
              <a:ext uri="{FF2B5EF4-FFF2-40B4-BE49-F238E27FC236}">
                <a16:creationId xmlns:a16="http://schemas.microsoft.com/office/drawing/2014/main" id="{30148C64-CD4A-43DC-A0D6-2AB3FCE95089}"/>
              </a:ext>
            </a:extLst>
          </p:cNvPr>
          <p:cNvSpPr txBox="1"/>
          <p:nvPr/>
        </p:nvSpPr>
        <p:spPr>
          <a:xfrm>
            <a:off x="3323692" y="1808820"/>
            <a:ext cx="2196244" cy="923330"/>
          </a:xfrm>
          <a:prstGeom prst="rect">
            <a:avLst/>
          </a:prstGeom>
          <a:solidFill>
            <a:srgbClr val="FFFF00"/>
          </a:solidFill>
        </p:spPr>
        <p:txBody>
          <a:bodyPr wrap="square" rtlCol="0">
            <a:spAutoFit/>
          </a:bodyPr>
          <a:lstStyle/>
          <a:p>
            <a:r>
              <a:rPr lang="en-GB" dirty="0"/>
              <a:t>Biocides</a:t>
            </a:r>
          </a:p>
          <a:p>
            <a:r>
              <a:rPr lang="en-GB" dirty="0"/>
              <a:t>Corrosion inhibitors</a:t>
            </a:r>
          </a:p>
          <a:p>
            <a:r>
              <a:rPr lang="en-GB" dirty="0"/>
              <a:t>Gelling agents</a:t>
            </a:r>
          </a:p>
        </p:txBody>
      </p:sp>
    </p:spTree>
    <p:extLst>
      <p:ext uri="{BB962C8B-B14F-4D97-AF65-F5344CB8AC3E}">
        <p14:creationId xmlns:p14="http://schemas.microsoft.com/office/powerpoint/2010/main" val="63652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0" nodeType="afterEffect">
                                  <p:stCondLst>
                                    <p:cond delay="250"/>
                                  </p:stCondLst>
                                  <p:childTnLst>
                                    <p:set>
                                      <p:cBhvr>
                                        <p:cTn id="31" dur="1" fill="hold">
                                          <p:stCondLst>
                                            <p:cond delay="0"/>
                                          </p:stCondLst>
                                        </p:cTn>
                                        <p:tgtEl>
                                          <p:spTgt spid="48"/>
                                        </p:tgtEl>
                                        <p:attrNameLst>
                                          <p:attrName>style.visibility</p:attrName>
                                        </p:attrNameLst>
                                      </p:cBhvr>
                                      <p:to>
                                        <p:strVal val="visible"/>
                                      </p:to>
                                    </p:set>
                                  </p:childTnLst>
                                </p:cTn>
                              </p:par>
                            </p:childTnLst>
                          </p:cTn>
                        </p:par>
                        <p:par>
                          <p:cTn id="32" fill="hold">
                            <p:stCondLst>
                              <p:cond delay="250"/>
                            </p:stCondLst>
                            <p:childTnLst>
                              <p:par>
                                <p:cTn id="33" presetID="1" presetClass="entr" presetSubtype="0" fill="hold" grpId="0" nodeType="afterEffect">
                                  <p:stCondLst>
                                    <p:cond delay="250"/>
                                  </p:stCondLst>
                                  <p:childTnLst>
                                    <p:set>
                                      <p:cBhvr>
                                        <p:cTn id="34" dur="1" fill="hold">
                                          <p:stCondLst>
                                            <p:cond delay="0"/>
                                          </p:stCondLst>
                                        </p:cTn>
                                        <p:tgtEl>
                                          <p:spTgt spid="56"/>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grpId="0" nodeType="afterEffect">
                                  <p:stCondLst>
                                    <p:cond delay="250"/>
                                  </p:stCondLst>
                                  <p:childTnLst>
                                    <p:set>
                                      <p:cBhvr>
                                        <p:cTn id="37" dur="1" fill="hold">
                                          <p:stCondLst>
                                            <p:cond delay="0"/>
                                          </p:stCondLst>
                                        </p:cTn>
                                        <p:tgtEl>
                                          <p:spTgt spid="51"/>
                                        </p:tgtEl>
                                        <p:attrNameLst>
                                          <p:attrName>style.visibility</p:attrName>
                                        </p:attrNameLst>
                                      </p:cBhvr>
                                      <p:to>
                                        <p:strVal val="visible"/>
                                      </p:to>
                                    </p:set>
                                  </p:childTnLst>
                                </p:cTn>
                              </p:par>
                            </p:childTnLst>
                          </p:cTn>
                        </p:par>
                        <p:par>
                          <p:cTn id="38" fill="hold">
                            <p:stCondLst>
                              <p:cond delay="750"/>
                            </p:stCondLst>
                            <p:childTnLst>
                              <p:par>
                                <p:cTn id="39" presetID="1" presetClass="entr" presetSubtype="0" fill="hold" grpId="0" nodeType="afterEffect">
                                  <p:stCondLst>
                                    <p:cond delay="250"/>
                                  </p:stCondLst>
                                  <p:childTnLst>
                                    <p:set>
                                      <p:cBhvr>
                                        <p:cTn id="40" dur="1" fill="hold">
                                          <p:stCondLst>
                                            <p:cond delay="0"/>
                                          </p:stCondLst>
                                        </p:cTn>
                                        <p:tgtEl>
                                          <p:spTgt spid="57"/>
                                        </p:tgtEl>
                                        <p:attrNameLst>
                                          <p:attrName>style.visibility</p:attrName>
                                        </p:attrNameLst>
                                      </p:cBhvr>
                                      <p:to>
                                        <p:strVal val="visible"/>
                                      </p:to>
                                    </p:set>
                                  </p:childTnLst>
                                </p:cTn>
                              </p:par>
                            </p:childTnLst>
                          </p:cTn>
                        </p:par>
                        <p:par>
                          <p:cTn id="41" fill="hold">
                            <p:stCondLst>
                              <p:cond delay="1000"/>
                            </p:stCondLst>
                            <p:childTnLst>
                              <p:par>
                                <p:cTn id="42" presetID="1" presetClass="entr" presetSubtype="0" fill="hold" grpId="0" nodeType="afterEffect">
                                  <p:stCondLst>
                                    <p:cond delay="250"/>
                                  </p:stCondLst>
                                  <p:childTnLst>
                                    <p:set>
                                      <p:cBhvr>
                                        <p:cTn id="43" dur="1" fill="hold">
                                          <p:stCondLst>
                                            <p:cond delay="0"/>
                                          </p:stCondLst>
                                        </p:cTn>
                                        <p:tgtEl>
                                          <p:spTgt spid="52"/>
                                        </p:tgtEl>
                                        <p:attrNameLst>
                                          <p:attrName>style.visibility</p:attrName>
                                        </p:attrNameLst>
                                      </p:cBhvr>
                                      <p:to>
                                        <p:strVal val="visible"/>
                                      </p:to>
                                    </p:set>
                                  </p:childTnLst>
                                </p:cTn>
                              </p:par>
                            </p:childTnLst>
                          </p:cTn>
                        </p:par>
                        <p:par>
                          <p:cTn id="44" fill="hold">
                            <p:stCondLst>
                              <p:cond delay="1250"/>
                            </p:stCondLst>
                            <p:childTnLst>
                              <p:par>
                                <p:cTn id="45" presetID="1" presetClass="entr" presetSubtype="0" fill="hold" grpId="0" nodeType="afterEffect">
                                  <p:stCondLst>
                                    <p:cond delay="250"/>
                                  </p:stCondLst>
                                  <p:childTnLst>
                                    <p:set>
                                      <p:cBhvr>
                                        <p:cTn id="46" dur="1" fill="hold">
                                          <p:stCondLst>
                                            <p:cond delay="0"/>
                                          </p:stCondLst>
                                        </p:cTn>
                                        <p:tgtEl>
                                          <p:spTgt spid="58"/>
                                        </p:tgtEl>
                                        <p:attrNameLst>
                                          <p:attrName>style.visibility</p:attrName>
                                        </p:attrNameLst>
                                      </p:cBhvr>
                                      <p:to>
                                        <p:strVal val="visible"/>
                                      </p:to>
                                    </p:set>
                                  </p:childTnLst>
                                </p:cTn>
                              </p:par>
                            </p:childTnLst>
                          </p:cTn>
                        </p:par>
                        <p:par>
                          <p:cTn id="47" fill="hold">
                            <p:stCondLst>
                              <p:cond delay="1500"/>
                            </p:stCondLst>
                            <p:childTnLst>
                              <p:par>
                                <p:cTn id="48" presetID="1" presetClass="entr" presetSubtype="0" fill="hold" grpId="0" nodeType="afterEffect">
                                  <p:stCondLst>
                                    <p:cond delay="250"/>
                                  </p:stCondLst>
                                  <p:childTnLst>
                                    <p:set>
                                      <p:cBhvr>
                                        <p:cTn id="49" dur="1" fill="hold">
                                          <p:stCondLst>
                                            <p:cond delay="0"/>
                                          </p:stCondLst>
                                        </p:cTn>
                                        <p:tgtEl>
                                          <p:spTgt spid="53"/>
                                        </p:tgtEl>
                                        <p:attrNameLst>
                                          <p:attrName>style.visibility</p:attrName>
                                        </p:attrNameLst>
                                      </p:cBhvr>
                                      <p:to>
                                        <p:strVal val="visible"/>
                                      </p:to>
                                    </p:set>
                                  </p:childTnLst>
                                </p:cTn>
                              </p:par>
                            </p:childTnLst>
                          </p:cTn>
                        </p:par>
                        <p:par>
                          <p:cTn id="50" fill="hold">
                            <p:stCondLst>
                              <p:cond delay="1750"/>
                            </p:stCondLst>
                            <p:childTnLst>
                              <p:par>
                                <p:cTn id="51" presetID="1" presetClass="entr" presetSubtype="0" fill="hold" grpId="0" nodeType="afterEffect">
                                  <p:stCondLst>
                                    <p:cond delay="250"/>
                                  </p:stCondLst>
                                  <p:childTnLst>
                                    <p:set>
                                      <p:cBhvr>
                                        <p:cTn id="52" dur="1" fill="hold">
                                          <p:stCondLst>
                                            <p:cond delay="0"/>
                                          </p:stCondLst>
                                        </p:cTn>
                                        <p:tgtEl>
                                          <p:spTgt spid="59"/>
                                        </p:tgtEl>
                                        <p:attrNameLst>
                                          <p:attrName>style.visibility</p:attrName>
                                        </p:attrNameLst>
                                      </p:cBhvr>
                                      <p:to>
                                        <p:strVal val="visible"/>
                                      </p:to>
                                    </p:set>
                                  </p:childTnLst>
                                </p:cTn>
                              </p:par>
                            </p:childTnLst>
                          </p:cTn>
                        </p:par>
                        <p:par>
                          <p:cTn id="53" fill="hold">
                            <p:stCondLst>
                              <p:cond delay="2000"/>
                            </p:stCondLst>
                            <p:childTnLst>
                              <p:par>
                                <p:cTn id="54" presetID="1" presetClass="entr" presetSubtype="0" fill="hold" grpId="0" nodeType="afterEffect">
                                  <p:stCondLst>
                                    <p:cond delay="250"/>
                                  </p:stCondLst>
                                  <p:childTnLst>
                                    <p:set>
                                      <p:cBhvr>
                                        <p:cTn id="55" dur="1" fill="hold">
                                          <p:stCondLst>
                                            <p:cond delay="0"/>
                                          </p:stCondLst>
                                        </p:cTn>
                                        <p:tgtEl>
                                          <p:spTgt spid="5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5" grpId="0"/>
      <p:bldP spid="46" grpId="0"/>
      <p:bldP spid="47" grpId="0" animBg="1"/>
      <p:bldP spid="48" grpId="0" animBg="1"/>
      <p:bldP spid="51" grpId="0" animBg="1"/>
      <p:bldP spid="52" grpId="0" animBg="1"/>
      <p:bldP spid="53" grpId="0" animBg="1"/>
      <p:bldP spid="54" grpId="0" animBg="1"/>
      <p:bldP spid="55" grpId="0" animBg="1"/>
      <p:bldP spid="56" grpId="0" animBg="1"/>
      <p:bldP spid="57" grpId="0" animBg="1"/>
      <p:bldP spid="58" grpId="0" animBg="1"/>
      <p:bldP spid="59" grpId="0" animBg="1"/>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B8EF8D26-6632-4E55-AFB4-DE5591C7E21A}"/>
              </a:ext>
            </a:extLst>
          </p:cNvPr>
          <p:cNvSpPr/>
          <p:nvPr/>
        </p:nvSpPr>
        <p:spPr>
          <a:xfrm>
            <a:off x="155340" y="6129300"/>
            <a:ext cx="11773308" cy="61206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dirty="0">
                <a:solidFill>
                  <a:schemeClr val="tx1"/>
                </a:solidFill>
              </a:rPr>
              <a:t> </a:t>
            </a:r>
            <a:r>
              <a:rPr lang="en-GB" b="1" dirty="0">
                <a:solidFill>
                  <a:schemeClr val="tx1"/>
                </a:solidFill>
              </a:rPr>
              <a:t>Limestone</a:t>
            </a:r>
          </a:p>
        </p:txBody>
      </p:sp>
      <p:sp>
        <p:nvSpPr>
          <p:cNvPr id="67" name="Rectangle 66">
            <a:extLst>
              <a:ext uri="{FF2B5EF4-FFF2-40B4-BE49-F238E27FC236}">
                <a16:creationId xmlns:a16="http://schemas.microsoft.com/office/drawing/2014/main" id="{52ACF256-BCF5-461C-99C5-51867961BF85}"/>
              </a:ext>
            </a:extLst>
          </p:cNvPr>
          <p:cNvSpPr/>
          <p:nvPr/>
        </p:nvSpPr>
        <p:spPr>
          <a:xfrm>
            <a:off x="155340" y="1448780"/>
            <a:ext cx="11773308" cy="2376264"/>
          </a:xfrm>
          <a:prstGeom prst="rect">
            <a:avLst/>
          </a:prstGeom>
          <a:gradFill flip="none" rotWithShape="1">
            <a:gsLst>
              <a:gs pos="74000">
                <a:srgbClr val="C9B388"/>
              </a:gs>
              <a:gs pos="0">
                <a:srgbClr val="FE9933"/>
              </a:gs>
              <a:gs pos="100000">
                <a:schemeClr val="accent5">
                  <a:lumMod val="60000"/>
                  <a:lumOff val="4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solidFill>
                  <a:schemeClr val="tx1"/>
                </a:solidFill>
              </a:rPr>
              <a:t>Sandstone / Pebble Beds 800m</a:t>
            </a:r>
          </a:p>
          <a:p>
            <a:pPr algn="r"/>
            <a:r>
              <a:rPr lang="en-GB" b="1" dirty="0">
                <a:solidFill>
                  <a:schemeClr val="tx1"/>
                </a:solidFill>
              </a:rPr>
              <a:t>(Sherwood Aquifer)</a:t>
            </a:r>
          </a:p>
        </p:txBody>
      </p:sp>
      <p:sp>
        <p:nvSpPr>
          <p:cNvPr id="69" name="Rectangle 68">
            <a:extLst>
              <a:ext uri="{FF2B5EF4-FFF2-40B4-BE49-F238E27FC236}">
                <a16:creationId xmlns:a16="http://schemas.microsoft.com/office/drawing/2014/main" id="{16EC2F3C-9C32-4958-AD30-BD622E750028}"/>
              </a:ext>
            </a:extLst>
          </p:cNvPr>
          <p:cNvSpPr/>
          <p:nvPr/>
        </p:nvSpPr>
        <p:spPr>
          <a:xfrm>
            <a:off x="155340" y="3825044"/>
            <a:ext cx="11773308" cy="396044"/>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solidFill>
                  <a:schemeClr val="tx1"/>
                </a:solidFill>
              </a:rPr>
              <a:t>Sandstone / Mudstone 150m</a:t>
            </a:r>
          </a:p>
        </p:txBody>
      </p:sp>
      <p:sp>
        <p:nvSpPr>
          <p:cNvPr id="70" name="Rectangle 69">
            <a:extLst>
              <a:ext uri="{FF2B5EF4-FFF2-40B4-BE49-F238E27FC236}">
                <a16:creationId xmlns:a16="http://schemas.microsoft.com/office/drawing/2014/main" id="{981459FA-A71E-47D7-B03C-9D9691F5CA09}"/>
              </a:ext>
            </a:extLst>
          </p:cNvPr>
          <p:cNvSpPr/>
          <p:nvPr/>
        </p:nvSpPr>
        <p:spPr>
          <a:xfrm>
            <a:off x="155340" y="4221088"/>
            <a:ext cx="11773308" cy="684076"/>
          </a:xfrm>
          <a:prstGeom prst="rect">
            <a:avLst/>
          </a:prstGeom>
          <a:pattFill prst="dkHorz">
            <a:fgClr>
              <a:schemeClr val="bg1">
                <a:lumMod val="50000"/>
              </a:schemeClr>
            </a:fgClr>
            <a:bgClr>
              <a:schemeClr val="bg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solidFill>
                  <a:schemeClr val="tx1"/>
                </a:solidFill>
              </a:rPr>
              <a:t>Coal Seams 300m</a:t>
            </a:r>
          </a:p>
        </p:txBody>
      </p:sp>
      <p:sp>
        <p:nvSpPr>
          <p:cNvPr id="71" name="Rectangle 70">
            <a:extLst>
              <a:ext uri="{FF2B5EF4-FFF2-40B4-BE49-F238E27FC236}">
                <a16:creationId xmlns:a16="http://schemas.microsoft.com/office/drawing/2014/main" id="{36455002-9E9B-471C-A9D3-7B72C60CE67F}"/>
              </a:ext>
            </a:extLst>
          </p:cNvPr>
          <p:cNvSpPr/>
          <p:nvPr/>
        </p:nvSpPr>
        <p:spPr>
          <a:xfrm>
            <a:off x="155340" y="4905164"/>
            <a:ext cx="11773308" cy="1224136"/>
          </a:xfrm>
          <a:prstGeom prst="rect">
            <a:avLst/>
          </a:prstGeom>
          <a:pattFill prst="shingle">
            <a:fgClr>
              <a:srgbClr val="CC9900"/>
            </a:fgClr>
            <a:bgClr>
              <a:schemeClr val="bg1">
                <a:lumMod val="8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b="1" dirty="0">
                <a:solidFill>
                  <a:schemeClr val="tx1"/>
                </a:solidFill>
              </a:rPr>
              <a:t>Bowland Shale 500m</a:t>
            </a:r>
            <a:endParaRPr lang="en-GB" dirty="0">
              <a:solidFill>
                <a:schemeClr val="tx1"/>
              </a:solidFill>
            </a:endParaRPr>
          </a:p>
        </p:txBody>
      </p:sp>
      <p:grpSp>
        <p:nvGrpSpPr>
          <p:cNvPr id="17" name="Group 16">
            <a:extLst>
              <a:ext uri="{FF2B5EF4-FFF2-40B4-BE49-F238E27FC236}">
                <a16:creationId xmlns:a16="http://schemas.microsoft.com/office/drawing/2014/main" id="{1F7E045F-6506-41E0-BBAB-398088148E15}"/>
              </a:ext>
            </a:extLst>
          </p:cNvPr>
          <p:cNvGrpSpPr/>
          <p:nvPr/>
        </p:nvGrpSpPr>
        <p:grpSpPr>
          <a:xfrm>
            <a:off x="155340" y="1124744"/>
            <a:ext cx="11773308" cy="369332"/>
            <a:chOff x="155340" y="1115452"/>
            <a:chExt cx="11773308" cy="420960"/>
          </a:xfrm>
        </p:grpSpPr>
        <p:sp>
          <p:nvSpPr>
            <p:cNvPr id="8" name="Rectangle 7">
              <a:extLst>
                <a:ext uri="{FF2B5EF4-FFF2-40B4-BE49-F238E27FC236}">
                  <a16:creationId xmlns:a16="http://schemas.microsoft.com/office/drawing/2014/main" id="{9996D577-2D0A-4FB2-8A1A-9F4BA6F0A959}"/>
                </a:ext>
              </a:extLst>
            </p:cNvPr>
            <p:cNvSpPr/>
            <p:nvPr/>
          </p:nvSpPr>
          <p:spPr>
            <a:xfrm>
              <a:off x="155340" y="1124744"/>
              <a:ext cx="11773308" cy="36004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D9A683AE-22B7-4887-87AE-7F1E7CEF859E}"/>
                </a:ext>
              </a:extLst>
            </p:cNvPr>
            <p:cNvSpPr txBox="1"/>
            <p:nvPr/>
          </p:nvSpPr>
          <p:spPr>
            <a:xfrm>
              <a:off x="10848528" y="1115452"/>
              <a:ext cx="1003801" cy="420960"/>
            </a:xfrm>
            <a:prstGeom prst="rect">
              <a:avLst/>
            </a:prstGeom>
            <a:noFill/>
          </p:spPr>
          <p:txBody>
            <a:bodyPr wrap="none" rtlCol="0">
              <a:spAutoFit/>
            </a:bodyPr>
            <a:lstStyle/>
            <a:p>
              <a:r>
                <a:rPr lang="en-GB" b="1" dirty="0"/>
                <a:t>Soil 15m</a:t>
              </a:r>
            </a:p>
          </p:txBody>
        </p:sp>
      </p:grpSp>
      <p:sp>
        <p:nvSpPr>
          <p:cNvPr id="27" name="Rectangle 26">
            <a:extLst>
              <a:ext uri="{FF2B5EF4-FFF2-40B4-BE49-F238E27FC236}">
                <a16:creationId xmlns:a16="http://schemas.microsoft.com/office/drawing/2014/main" id="{AF808C5C-9986-4C79-A6EE-AEECC3B6D26A}"/>
              </a:ext>
            </a:extLst>
          </p:cNvPr>
          <p:cNvSpPr/>
          <p:nvPr/>
        </p:nvSpPr>
        <p:spPr>
          <a:xfrm>
            <a:off x="1955540" y="1160748"/>
            <a:ext cx="1764000" cy="288032"/>
          </a:xfrm>
          <a:prstGeom prst="rect">
            <a:avLst/>
          </a:prstGeom>
          <a:pattFill prst="lgConfetti">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Graphic 33" descr="Dump truck">
            <a:extLst>
              <a:ext uri="{FF2B5EF4-FFF2-40B4-BE49-F238E27FC236}">
                <a16:creationId xmlns:a16="http://schemas.microsoft.com/office/drawing/2014/main" id="{96AED4FD-73FD-4181-8FF4-1FA48512DE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73888" y="426368"/>
            <a:ext cx="914400" cy="914400"/>
          </a:xfrm>
          <a:prstGeom prst="rect">
            <a:avLst/>
          </a:prstGeom>
        </p:spPr>
      </p:pic>
      <p:sp>
        <p:nvSpPr>
          <p:cNvPr id="37" name="Arc 36">
            <a:extLst>
              <a:ext uri="{FF2B5EF4-FFF2-40B4-BE49-F238E27FC236}">
                <a16:creationId xmlns:a16="http://schemas.microsoft.com/office/drawing/2014/main" id="{AEF57591-16EC-492E-8112-1A5D1F7F46C4}"/>
              </a:ext>
            </a:extLst>
          </p:cNvPr>
          <p:cNvSpPr/>
          <p:nvPr/>
        </p:nvSpPr>
        <p:spPr>
          <a:xfrm rot="10800000">
            <a:off x="2747629" y="4257092"/>
            <a:ext cx="1260000" cy="1260000"/>
          </a:xfrm>
          <a:prstGeom prst="arc">
            <a:avLst/>
          </a:prstGeom>
          <a:noFill/>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39" name="Straight Connector 38">
            <a:extLst>
              <a:ext uri="{FF2B5EF4-FFF2-40B4-BE49-F238E27FC236}">
                <a16:creationId xmlns:a16="http://schemas.microsoft.com/office/drawing/2014/main" id="{783124EE-028F-4075-B785-1AEEE8AEB6A5}"/>
              </a:ext>
            </a:extLst>
          </p:cNvPr>
          <p:cNvCxnSpPr>
            <a:cxnSpLocks/>
          </p:cNvCxnSpPr>
          <p:nvPr/>
        </p:nvCxnSpPr>
        <p:spPr>
          <a:xfrm flipH="1">
            <a:off x="2747628" y="1160748"/>
            <a:ext cx="68305" cy="372634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2A6478FD-26EA-4F11-A4E4-02BBF03BE3F1}"/>
              </a:ext>
            </a:extLst>
          </p:cNvPr>
          <p:cNvSpPr txBox="1"/>
          <p:nvPr/>
        </p:nvSpPr>
        <p:spPr>
          <a:xfrm>
            <a:off x="7968208" y="5337212"/>
            <a:ext cx="599844" cy="369332"/>
          </a:xfrm>
          <a:prstGeom prst="rect">
            <a:avLst/>
          </a:prstGeom>
          <a:noFill/>
        </p:spPr>
        <p:txBody>
          <a:bodyPr wrap="none" rtlCol="0">
            <a:spAutoFit/>
          </a:bodyPr>
          <a:lstStyle/>
          <a:p>
            <a:r>
              <a:rPr lang="en-GB" b="1" dirty="0"/>
              <a:t>2km</a:t>
            </a:r>
          </a:p>
        </p:txBody>
      </p:sp>
      <p:sp>
        <p:nvSpPr>
          <p:cNvPr id="47" name="Arrow: Pentagon 46">
            <a:extLst>
              <a:ext uri="{FF2B5EF4-FFF2-40B4-BE49-F238E27FC236}">
                <a16:creationId xmlns:a16="http://schemas.microsoft.com/office/drawing/2014/main" id="{A3ADD0AC-994D-4845-B0C1-B5AAE9A496F1}"/>
              </a:ext>
            </a:extLst>
          </p:cNvPr>
          <p:cNvSpPr/>
          <p:nvPr/>
        </p:nvSpPr>
        <p:spPr>
          <a:xfrm rot="5400000">
            <a:off x="-438416" y="2294783"/>
            <a:ext cx="3600000" cy="1980000"/>
          </a:xfrm>
          <a:prstGeom prst="homePlat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vert270" lIns="36000" tIns="36000" rIns="36000" bIns="36000" rtlCol="0" anchor="ctr"/>
          <a:lstStyle/>
          <a:p>
            <a:pPr algn="ctr"/>
            <a:r>
              <a:rPr lang="en-GB" b="1" dirty="0">
                <a:solidFill>
                  <a:schemeClr val="tx1"/>
                </a:solidFill>
              </a:rPr>
              <a:t>FRACK</a:t>
            </a:r>
          </a:p>
          <a:p>
            <a:pPr algn="ctr"/>
            <a:endParaRPr lang="en-GB" b="1" dirty="0">
              <a:solidFill>
                <a:schemeClr val="tx1"/>
              </a:solidFill>
            </a:endParaRPr>
          </a:p>
          <a:p>
            <a:pPr algn="ctr"/>
            <a:r>
              <a:rPr lang="en-GB" dirty="0">
                <a:solidFill>
                  <a:schemeClr val="tx1"/>
                </a:solidFill>
              </a:rPr>
              <a:t>Water   ~ 30,000t</a:t>
            </a:r>
          </a:p>
          <a:p>
            <a:pPr algn="ctr"/>
            <a:r>
              <a:rPr lang="en-GB" dirty="0">
                <a:solidFill>
                  <a:schemeClr val="tx1"/>
                </a:solidFill>
              </a:rPr>
              <a:t>Hydrochloric acid</a:t>
            </a:r>
          </a:p>
          <a:p>
            <a:pPr algn="ctr"/>
            <a:r>
              <a:rPr lang="en-GB" dirty="0">
                <a:solidFill>
                  <a:schemeClr val="tx1"/>
                </a:solidFill>
              </a:rPr>
              <a:t>               ~ 4,500t</a:t>
            </a:r>
          </a:p>
          <a:p>
            <a:pPr algn="ctr"/>
            <a:r>
              <a:rPr lang="en-GB" dirty="0">
                <a:solidFill>
                  <a:schemeClr val="tx1"/>
                </a:solidFill>
              </a:rPr>
              <a:t>Sand   ~ 3,000t</a:t>
            </a:r>
          </a:p>
          <a:p>
            <a:pPr algn="ctr"/>
            <a:r>
              <a:rPr lang="en-GB" dirty="0">
                <a:solidFill>
                  <a:schemeClr val="tx1"/>
                </a:solidFill>
              </a:rPr>
              <a:t>Polyacrylamide</a:t>
            </a:r>
          </a:p>
          <a:p>
            <a:pPr algn="ctr"/>
            <a:r>
              <a:rPr lang="en-GB" dirty="0">
                <a:solidFill>
                  <a:schemeClr val="tx1"/>
                </a:solidFill>
              </a:rPr>
              <a:t> ~ 15t</a:t>
            </a:r>
          </a:p>
        </p:txBody>
      </p:sp>
      <p:cxnSp>
        <p:nvCxnSpPr>
          <p:cNvPr id="50" name="Straight Arrow Connector 49">
            <a:extLst>
              <a:ext uri="{FF2B5EF4-FFF2-40B4-BE49-F238E27FC236}">
                <a16:creationId xmlns:a16="http://schemas.microsoft.com/office/drawing/2014/main" id="{FB9ACF76-99DC-4A10-AE4E-918007990C70}"/>
              </a:ext>
            </a:extLst>
          </p:cNvPr>
          <p:cNvCxnSpPr>
            <a:cxnSpLocks/>
          </p:cNvCxnSpPr>
          <p:nvPr/>
        </p:nvCxnSpPr>
        <p:spPr>
          <a:xfrm>
            <a:off x="3359696" y="5517232"/>
            <a:ext cx="4649346"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8" name="Lightning Bolt 47">
            <a:extLst>
              <a:ext uri="{FF2B5EF4-FFF2-40B4-BE49-F238E27FC236}">
                <a16:creationId xmlns:a16="http://schemas.microsoft.com/office/drawing/2014/main" id="{748F8CFE-41AB-4B65-9B87-D3A30F107498}"/>
              </a:ext>
            </a:extLst>
          </p:cNvPr>
          <p:cNvSpPr>
            <a:spLocks noChangeAspect="1"/>
          </p:cNvSpPr>
          <p:nvPr/>
        </p:nvSpPr>
        <p:spPr>
          <a:xfrm>
            <a:off x="3467708" y="5517232"/>
            <a:ext cx="399509" cy="504000"/>
          </a:xfrm>
          <a:prstGeom prst="lightningBol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Lightning Bolt 50">
            <a:extLst>
              <a:ext uri="{FF2B5EF4-FFF2-40B4-BE49-F238E27FC236}">
                <a16:creationId xmlns:a16="http://schemas.microsoft.com/office/drawing/2014/main" id="{9D39AA1E-6025-4C61-9549-A9BF6A5EDA51}"/>
              </a:ext>
            </a:extLst>
          </p:cNvPr>
          <p:cNvSpPr>
            <a:spLocks noChangeAspect="1"/>
          </p:cNvSpPr>
          <p:nvPr/>
        </p:nvSpPr>
        <p:spPr>
          <a:xfrm>
            <a:off x="4375828" y="5517232"/>
            <a:ext cx="399509" cy="504000"/>
          </a:xfrm>
          <a:prstGeom prst="lightningBol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Lightning Bolt 51">
            <a:extLst>
              <a:ext uri="{FF2B5EF4-FFF2-40B4-BE49-F238E27FC236}">
                <a16:creationId xmlns:a16="http://schemas.microsoft.com/office/drawing/2014/main" id="{6DF36932-8019-4C35-9427-399D82501E75}"/>
              </a:ext>
            </a:extLst>
          </p:cNvPr>
          <p:cNvSpPr>
            <a:spLocks noChangeAspect="1"/>
          </p:cNvSpPr>
          <p:nvPr/>
        </p:nvSpPr>
        <p:spPr>
          <a:xfrm>
            <a:off x="5247580" y="5517232"/>
            <a:ext cx="399509" cy="504000"/>
          </a:xfrm>
          <a:prstGeom prst="lightningBol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Lightning Bolt 52">
            <a:extLst>
              <a:ext uri="{FF2B5EF4-FFF2-40B4-BE49-F238E27FC236}">
                <a16:creationId xmlns:a16="http://schemas.microsoft.com/office/drawing/2014/main" id="{44533AE0-CBE7-4B00-AEB4-460226FABB28}"/>
              </a:ext>
            </a:extLst>
          </p:cNvPr>
          <p:cNvSpPr>
            <a:spLocks noChangeAspect="1"/>
          </p:cNvSpPr>
          <p:nvPr/>
        </p:nvSpPr>
        <p:spPr>
          <a:xfrm>
            <a:off x="6228301" y="5517232"/>
            <a:ext cx="399509" cy="504000"/>
          </a:xfrm>
          <a:prstGeom prst="lightningBol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Lightning Bolt 53">
            <a:extLst>
              <a:ext uri="{FF2B5EF4-FFF2-40B4-BE49-F238E27FC236}">
                <a16:creationId xmlns:a16="http://schemas.microsoft.com/office/drawing/2014/main" id="{831A1753-3B4E-47AB-8A1B-0583E1643CD3}"/>
              </a:ext>
            </a:extLst>
          </p:cNvPr>
          <p:cNvSpPr>
            <a:spLocks noChangeAspect="1"/>
          </p:cNvSpPr>
          <p:nvPr/>
        </p:nvSpPr>
        <p:spPr>
          <a:xfrm>
            <a:off x="7172655" y="5517232"/>
            <a:ext cx="399509" cy="504000"/>
          </a:xfrm>
          <a:prstGeom prst="lightningBol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Lightning Bolt 54">
            <a:extLst>
              <a:ext uri="{FF2B5EF4-FFF2-40B4-BE49-F238E27FC236}">
                <a16:creationId xmlns:a16="http://schemas.microsoft.com/office/drawing/2014/main" id="{07A0CB1C-6F01-4F54-8875-21AAD8A0A548}"/>
              </a:ext>
            </a:extLst>
          </p:cNvPr>
          <p:cNvSpPr>
            <a:spLocks noChangeAspect="1"/>
          </p:cNvSpPr>
          <p:nvPr/>
        </p:nvSpPr>
        <p:spPr>
          <a:xfrm flipV="1">
            <a:off x="3467708" y="5013176"/>
            <a:ext cx="399509" cy="504000"/>
          </a:xfrm>
          <a:prstGeom prst="lightningBol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Lightning Bolt 55">
            <a:extLst>
              <a:ext uri="{FF2B5EF4-FFF2-40B4-BE49-F238E27FC236}">
                <a16:creationId xmlns:a16="http://schemas.microsoft.com/office/drawing/2014/main" id="{F9AE6AB4-0199-41C9-A659-EE1A969C34A5}"/>
              </a:ext>
            </a:extLst>
          </p:cNvPr>
          <p:cNvSpPr>
            <a:spLocks noChangeAspect="1"/>
          </p:cNvSpPr>
          <p:nvPr/>
        </p:nvSpPr>
        <p:spPr>
          <a:xfrm flipV="1">
            <a:off x="4375828" y="5013176"/>
            <a:ext cx="399509" cy="504000"/>
          </a:xfrm>
          <a:prstGeom prst="lightningBol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Lightning Bolt 56">
            <a:extLst>
              <a:ext uri="{FF2B5EF4-FFF2-40B4-BE49-F238E27FC236}">
                <a16:creationId xmlns:a16="http://schemas.microsoft.com/office/drawing/2014/main" id="{D8E58672-3826-432B-93E9-9C5FFC94946C}"/>
              </a:ext>
            </a:extLst>
          </p:cNvPr>
          <p:cNvSpPr>
            <a:spLocks noChangeAspect="1"/>
          </p:cNvSpPr>
          <p:nvPr/>
        </p:nvSpPr>
        <p:spPr>
          <a:xfrm flipV="1">
            <a:off x="5247580" y="5013176"/>
            <a:ext cx="399509" cy="504000"/>
          </a:xfrm>
          <a:prstGeom prst="lightningBol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Lightning Bolt 57">
            <a:extLst>
              <a:ext uri="{FF2B5EF4-FFF2-40B4-BE49-F238E27FC236}">
                <a16:creationId xmlns:a16="http://schemas.microsoft.com/office/drawing/2014/main" id="{4ED20B9B-875B-4E40-B160-0369FA6A09CA}"/>
              </a:ext>
            </a:extLst>
          </p:cNvPr>
          <p:cNvSpPr>
            <a:spLocks noChangeAspect="1"/>
          </p:cNvSpPr>
          <p:nvPr/>
        </p:nvSpPr>
        <p:spPr>
          <a:xfrm flipV="1">
            <a:off x="6228301" y="5013176"/>
            <a:ext cx="399509" cy="504000"/>
          </a:xfrm>
          <a:prstGeom prst="lightningBol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Lightning Bolt 58">
            <a:extLst>
              <a:ext uri="{FF2B5EF4-FFF2-40B4-BE49-F238E27FC236}">
                <a16:creationId xmlns:a16="http://schemas.microsoft.com/office/drawing/2014/main" id="{8D315AC6-D40D-4E8B-8717-7E8851D878E6}"/>
              </a:ext>
            </a:extLst>
          </p:cNvPr>
          <p:cNvSpPr>
            <a:spLocks noChangeAspect="1"/>
          </p:cNvSpPr>
          <p:nvPr/>
        </p:nvSpPr>
        <p:spPr>
          <a:xfrm flipV="1">
            <a:off x="7172655" y="5013176"/>
            <a:ext cx="399509" cy="504000"/>
          </a:xfrm>
          <a:prstGeom prst="lightningBol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Arrow: Pentagon 63">
            <a:extLst>
              <a:ext uri="{FF2B5EF4-FFF2-40B4-BE49-F238E27FC236}">
                <a16:creationId xmlns:a16="http://schemas.microsoft.com/office/drawing/2014/main" id="{799FCA8D-D716-4E87-8735-E76E59F18062}"/>
              </a:ext>
            </a:extLst>
          </p:cNvPr>
          <p:cNvSpPr/>
          <p:nvPr/>
        </p:nvSpPr>
        <p:spPr>
          <a:xfrm rot="16200000">
            <a:off x="2477906" y="2403193"/>
            <a:ext cx="4680120" cy="2700083"/>
          </a:xfrm>
          <a:prstGeom prst="homePlat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b="1" dirty="0">
                <a:solidFill>
                  <a:schemeClr val="tx1"/>
                </a:solidFill>
              </a:rPr>
              <a:t>5 yrs.</a:t>
            </a:r>
          </a:p>
          <a:p>
            <a:pPr algn="ctr"/>
            <a:endParaRPr lang="en-GB" b="1" dirty="0">
              <a:solidFill>
                <a:schemeClr val="tx1"/>
              </a:solidFill>
            </a:endParaRPr>
          </a:p>
          <a:p>
            <a:pPr algn="ctr"/>
            <a:r>
              <a:rPr lang="en-GB" dirty="0">
                <a:solidFill>
                  <a:schemeClr val="tx1"/>
                </a:solidFill>
              </a:rPr>
              <a:t>Gas ~ 85 Mm3</a:t>
            </a:r>
          </a:p>
          <a:p>
            <a:pPr algn="ctr"/>
            <a:r>
              <a:rPr lang="en-GB" dirty="0">
                <a:solidFill>
                  <a:schemeClr val="tx1"/>
                </a:solidFill>
              </a:rPr>
              <a:t>Water ~ 50,000t</a:t>
            </a:r>
          </a:p>
          <a:p>
            <a:pPr algn="ctr"/>
            <a:r>
              <a:rPr lang="en-GB" dirty="0">
                <a:solidFill>
                  <a:schemeClr val="tx1"/>
                </a:solidFill>
              </a:rPr>
              <a:t>BTEX ~ ?</a:t>
            </a:r>
          </a:p>
          <a:p>
            <a:pPr algn="ctr"/>
            <a:r>
              <a:rPr lang="en-GB" dirty="0">
                <a:solidFill>
                  <a:schemeClr val="tx1"/>
                </a:solidFill>
              </a:rPr>
              <a:t>Radon, Uranium ~?</a:t>
            </a:r>
          </a:p>
          <a:p>
            <a:pPr algn="ctr"/>
            <a:endParaRPr lang="en-GB" dirty="0">
              <a:solidFill>
                <a:schemeClr val="tx1"/>
              </a:solidFill>
            </a:endParaRPr>
          </a:p>
          <a:p>
            <a:pPr algn="ctr"/>
            <a:r>
              <a:rPr lang="en-GB" dirty="0">
                <a:solidFill>
                  <a:schemeClr val="tx1"/>
                </a:solidFill>
              </a:rPr>
              <a:t>Chloride ~ 3,500t</a:t>
            </a:r>
          </a:p>
          <a:p>
            <a:pPr algn="ctr"/>
            <a:r>
              <a:rPr lang="en-GB" dirty="0">
                <a:solidFill>
                  <a:schemeClr val="tx1"/>
                </a:solidFill>
              </a:rPr>
              <a:t>Sodium   ~ 1,000t</a:t>
            </a:r>
          </a:p>
          <a:p>
            <a:pPr algn="ctr"/>
            <a:r>
              <a:rPr lang="en-GB" dirty="0">
                <a:solidFill>
                  <a:schemeClr val="tx1"/>
                </a:solidFill>
              </a:rPr>
              <a:t>Magnesium ~ 70t</a:t>
            </a:r>
          </a:p>
          <a:p>
            <a:pPr algn="ctr"/>
            <a:r>
              <a:rPr lang="en-GB" dirty="0">
                <a:solidFill>
                  <a:schemeClr val="tx1"/>
                </a:solidFill>
              </a:rPr>
              <a:t>Iron   ~ 5t</a:t>
            </a:r>
          </a:p>
          <a:p>
            <a:pPr algn="ctr"/>
            <a:r>
              <a:rPr lang="en-GB" dirty="0">
                <a:solidFill>
                  <a:schemeClr val="tx1"/>
                </a:solidFill>
              </a:rPr>
              <a:t>Lead  ~ 4kg</a:t>
            </a:r>
          </a:p>
          <a:p>
            <a:pPr algn="ctr"/>
            <a:r>
              <a:rPr lang="en-GB" dirty="0">
                <a:solidFill>
                  <a:schemeClr val="tx1"/>
                </a:solidFill>
              </a:rPr>
              <a:t>Arsenic ~ 1kg</a:t>
            </a:r>
          </a:p>
        </p:txBody>
      </p:sp>
      <p:sp>
        <p:nvSpPr>
          <p:cNvPr id="65" name="Rectangle 64">
            <a:extLst>
              <a:ext uri="{FF2B5EF4-FFF2-40B4-BE49-F238E27FC236}">
                <a16:creationId xmlns:a16="http://schemas.microsoft.com/office/drawing/2014/main" id="{9830A6D6-9E64-458D-8878-51BEF3FE68A6}"/>
              </a:ext>
            </a:extLst>
          </p:cNvPr>
          <p:cNvSpPr/>
          <p:nvPr/>
        </p:nvSpPr>
        <p:spPr>
          <a:xfrm>
            <a:off x="6780076" y="46365"/>
            <a:ext cx="1895872" cy="646331"/>
          </a:xfrm>
          <a:prstGeom prst="rect">
            <a:avLst/>
          </a:prstGeom>
        </p:spPr>
        <p:txBody>
          <a:bodyPr wrap="square">
            <a:spAutoFit/>
          </a:bodyPr>
          <a:lstStyle/>
          <a:p>
            <a:pPr algn="ctr"/>
            <a:r>
              <a:rPr lang="en-US" b="1" dirty="0">
                <a:solidFill>
                  <a:schemeClr val="bg1"/>
                </a:solidFill>
              </a:rPr>
              <a:t>4,000 HGV</a:t>
            </a:r>
          </a:p>
          <a:p>
            <a:pPr algn="ctr"/>
            <a:r>
              <a:rPr lang="en-US" b="1" dirty="0">
                <a:solidFill>
                  <a:schemeClr val="bg1"/>
                </a:solidFill>
              </a:rPr>
              <a:t>4,000 LGV</a:t>
            </a:r>
            <a:endParaRPr lang="en-GB" dirty="0">
              <a:solidFill>
                <a:schemeClr val="bg1"/>
              </a:solidFill>
            </a:endParaRPr>
          </a:p>
        </p:txBody>
      </p:sp>
      <p:sp>
        <p:nvSpPr>
          <p:cNvPr id="66" name="TextBox 65">
            <a:extLst>
              <a:ext uri="{FF2B5EF4-FFF2-40B4-BE49-F238E27FC236}">
                <a16:creationId xmlns:a16="http://schemas.microsoft.com/office/drawing/2014/main" id="{22A248A3-2738-4803-AE6E-21886645EBA5}"/>
              </a:ext>
            </a:extLst>
          </p:cNvPr>
          <p:cNvSpPr txBox="1"/>
          <p:nvPr/>
        </p:nvSpPr>
        <p:spPr>
          <a:xfrm>
            <a:off x="263352" y="6233246"/>
            <a:ext cx="5436604" cy="400110"/>
          </a:xfrm>
          <a:prstGeom prst="rect">
            <a:avLst/>
          </a:prstGeom>
          <a:noFill/>
        </p:spPr>
        <p:txBody>
          <a:bodyPr wrap="square" rtlCol="0">
            <a:spAutoFit/>
          </a:bodyPr>
          <a:lstStyle/>
          <a:p>
            <a:r>
              <a:rPr lang="en-GB" sz="2000" b="1" dirty="0"/>
              <a:t>Source - Cuadrilla Blackpool Planning Application</a:t>
            </a:r>
          </a:p>
        </p:txBody>
      </p:sp>
      <p:sp>
        <p:nvSpPr>
          <p:cNvPr id="68" name="TextBox 67">
            <a:extLst>
              <a:ext uri="{FF2B5EF4-FFF2-40B4-BE49-F238E27FC236}">
                <a16:creationId xmlns:a16="http://schemas.microsoft.com/office/drawing/2014/main" id="{EDA48F4C-F0F7-4C42-BB48-30B1095617D3}"/>
              </a:ext>
            </a:extLst>
          </p:cNvPr>
          <p:cNvSpPr txBox="1"/>
          <p:nvPr/>
        </p:nvSpPr>
        <p:spPr>
          <a:xfrm>
            <a:off x="9372364" y="62625"/>
            <a:ext cx="2509726" cy="954107"/>
          </a:xfrm>
          <a:prstGeom prst="rect">
            <a:avLst/>
          </a:prstGeom>
        </p:spPr>
        <p:txBody>
          <a:bodyPr wrap="square">
            <a:spAutoFit/>
          </a:bodyPr>
          <a:lstStyle>
            <a:defPPr>
              <a:defRPr lang="en-US"/>
            </a:defPPr>
            <a:lvl1pPr algn="ctr">
              <a:defRPr b="1">
                <a:solidFill>
                  <a:schemeClr val="bg1"/>
                </a:solidFill>
              </a:defRPr>
            </a:lvl1pPr>
          </a:lstStyle>
          <a:p>
            <a:r>
              <a:rPr lang="en-GB" dirty="0"/>
              <a:t>Permanent Jobs </a:t>
            </a:r>
          </a:p>
          <a:p>
            <a:r>
              <a:rPr lang="en-GB" dirty="0"/>
              <a:t>220 days over 10 Years</a:t>
            </a:r>
          </a:p>
          <a:p>
            <a:r>
              <a:rPr lang="en-GB" dirty="0"/>
              <a:t>= 0.1 FTE</a:t>
            </a:r>
          </a:p>
        </p:txBody>
      </p:sp>
      <p:pic>
        <p:nvPicPr>
          <p:cNvPr id="12" name="Picture 11">
            <a:extLst>
              <a:ext uri="{FF2B5EF4-FFF2-40B4-BE49-F238E27FC236}">
                <a16:creationId xmlns:a16="http://schemas.microsoft.com/office/drawing/2014/main" id="{32B0CB70-BF4B-4688-B54E-7F4F3C1517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67608" y="404664"/>
            <a:ext cx="540060" cy="756084"/>
          </a:xfrm>
          <a:prstGeom prst="rect">
            <a:avLst/>
          </a:prstGeom>
        </p:spPr>
      </p:pic>
      <p:sp>
        <p:nvSpPr>
          <p:cNvPr id="60" name="TextBox 59">
            <a:extLst>
              <a:ext uri="{FF2B5EF4-FFF2-40B4-BE49-F238E27FC236}">
                <a16:creationId xmlns:a16="http://schemas.microsoft.com/office/drawing/2014/main" id="{1B1AE236-89DB-4724-94B0-1043184C1C7A}"/>
              </a:ext>
            </a:extLst>
          </p:cNvPr>
          <p:cNvSpPr txBox="1"/>
          <p:nvPr/>
        </p:nvSpPr>
        <p:spPr>
          <a:xfrm>
            <a:off x="227348" y="323364"/>
            <a:ext cx="2160240" cy="369332"/>
          </a:xfrm>
          <a:prstGeom prst="rect">
            <a:avLst/>
          </a:prstGeom>
          <a:noFill/>
        </p:spPr>
        <p:txBody>
          <a:bodyPr wrap="square" rtlCol="0">
            <a:spAutoFit/>
          </a:bodyPr>
          <a:lstStyle/>
          <a:p>
            <a:r>
              <a:rPr lang="en-GB" dirty="0">
                <a:solidFill>
                  <a:schemeClr val="bg1"/>
                </a:solidFill>
              </a:rPr>
              <a:t>Flow testing ~3 mths</a:t>
            </a:r>
          </a:p>
        </p:txBody>
      </p:sp>
      <p:cxnSp>
        <p:nvCxnSpPr>
          <p:cNvPr id="13" name="Straight Arrow Connector 12">
            <a:extLst>
              <a:ext uri="{FF2B5EF4-FFF2-40B4-BE49-F238E27FC236}">
                <a16:creationId xmlns:a16="http://schemas.microsoft.com/office/drawing/2014/main" id="{8325B19C-7A66-4EEC-A5BD-1A5639673331}"/>
              </a:ext>
            </a:extLst>
          </p:cNvPr>
          <p:cNvCxnSpPr>
            <a:cxnSpLocks/>
          </p:cNvCxnSpPr>
          <p:nvPr/>
        </p:nvCxnSpPr>
        <p:spPr>
          <a:xfrm flipH="1">
            <a:off x="1595500" y="980728"/>
            <a:ext cx="1080120" cy="0"/>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FDE96BD4-B168-479C-94B3-B26D9A667E57}"/>
              </a:ext>
            </a:extLst>
          </p:cNvPr>
          <p:cNvSpPr/>
          <p:nvPr/>
        </p:nvSpPr>
        <p:spPr>
          <a:xfrm>
            <a:off x="3215680" y="57398"/>
            <a:ext cx="2939988" cy="923330"/>
          </a:xfrm>
          <a:prstGeom prst="rect">
            <a:avLst/>
          </a:prstGeom>
        </p:spPr>
        <p:txBody>
          <a:bodyPr wrap="square">
            <a:spAutoFit/>
          </a:bodyPr>
          <a:lstStyle/>
          <a:p>
            <a:pPr algn="ctr"/>
            <a:r>
              <a:rPr lang="fr-FR" b="1" dirty="0">
                <a:solidFill>
                  <a:schemeClr val="bg1"/>
                </a:solidFill>
              </a:rPr>
              <a:t>Construction </a:t>
            </a:r>
            <a:r>
              <a:rPr lang="en-GB" b="1" dirty="0">
                <a:solidFill>
                  <a:schemeClr val="bg1"/>
                </a:solidFill>
              </a:rPr>
              <a:t>Waste</a:t>
            </a:r>
          </a:p>
          <a:p>
            <a:pPr algn="ctr"/>
            <a:r>
              <a:rPr lang="fr-FR" b="1" dirty="0">
                <a:solidFill>
                  <a:schemeClr val="bg1"/>
                </a:solidFill>
              </a:rPr>
              <a:t>Non Hazardous ~ 5,400t</a:t>
            </a:r>
          </a:p>
          <a:p>
            <a:pPr algn="ctr"/>
            <a:r>
              <a:rPr lang="fr-FR" b="1" dirty="0">
                <a:solidFill>
                  <a:schemeClr val="bg1"/>
                </a:solidFill>
              </a:rPr>
              <a:t>Hazardous ~ 3,800t</a:t>
            </a:r>
          </a:p>
        </p:txBody>
      </p:sp>
      <p:pic>
        <p:nvPicPr>
          <p:cNvPr id="18" name="Graphic 17" descr="Factory">
            <a:extLst>
              <a:ext uri="{FF2B5EF4-FFF2-40B4-BE49-F238E27FC236}">
                <a16:creationId xmlns:a16="http://schemas.microsoft.com/office/drawing/2014/main" id="{F7C1F44A-0EBB-4D57-8E8C-8355FDE440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39416" y="332656"/>
            <a:ext cx="914400" cy="914400"/>
          </a:xfrm>
          <a:prstGeom prst="rect">
            <a:avLst/>
          </a:prstGeom>
        </p:spPr>
      </p:pic>
      <p:cxnSp>
        <p:nvCxnSpPr>
          <p:cNvPr id="62" name="Straight Arrow Connector 61">
            <a:extLst>
              <a:ext uri="{FF2B5EF4-FFF2-40B4-BE49-F238E27FC236}">
                <a16:creationId xmlns:a16="http://schemas.microsoft.com/office/drawing/2014/main" id="{A3F02812-A864-4EC2-8118-6E7466A8E39A}"/>
              </a:ext>
            </a:extLst>
          </p:cNvPr>
          <p:cNvCxnSpPr>
            <a:cxnSpLocks/>
          </p:cNvCxnSpPr>
          <p:nvPr/>
        </p:nvCxnSpPr>
        <p:spPr>
          <a:xfrm flipH="1">
            <a:off x="191344" y="980728"/>
            <a:ext cx="792088" cy="0"/>
          </a:xfrm>
          <a:prstGeom prst="straightConnector1">
            <a:avLst/>
          </a:prstGeom>
          <a:ln w="508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5625CB9D-0549-454C-BB39-10BAADC3578D}"/>
              </a:ext>
            </a:extLst>
          </p:cNvPr>
          <p:cNvSpPr txBox="1"/>
          <p:nvPr/>
        </p:nvSpPr>
        <p:spPr>
          <a:xfrm>
            <a:off x="3973276" y="1115452"/>
            <a:ext cx="2446760" cy="369332"/>
          </a:xfrm>
          <a:prstGeom prst="rect">
            <a:avLst/>
          </a:prstGeom>
          <a:noFill/>
        </p:spPr>
        <p:txBody>
          <a:bodyPr wrap="none" rtlCol="0">
            <a:spAutoFit/>
          </a:bodyPr>
          <a:lstStyle/>
          <a:p>
            <a:r>
              <a:rPr lang="en-GB" b="1" dirty="0"/>
              <a:t>20,000t Gravel  ~ 2mths</a:t>
            </a:r>
          </a:p>
        </p:txBody>
      </p:sp>
      <p:sp>
        <p:nvSpPr>
          <p:cNvPr id="72" name="Arc 71">
            <a:extLst>
              <a:ext uri="{FF2B5EF4-FFF2-40B4-BE49-F238E27FC236}">
                <a16:creationId xmlns:a16="http://schemas.microsoft.com/office/drawing/2014/main" id="{06114E5E-D485-4EAE-83B4-F3222877C522}"/>
              </a:ext>
            </a:extLst>
          </p:cNvPr>
          <p:cNvSpPr/>
          <p:nvPr/>
        </p:nvSpPr>
        <p:spPr>
          <a:xfrm>
            <a:off x="2459596" y="980728"/>
            <a:ext cx="360000" cy="360000"/>
          </a:xfrm>
          <a:prstGeom prst="arc">
            <a:avLst/>
          </a:prstGeom>
          <a:noFill/>
          <a:ln w="508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02947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6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p:bldP spid="68" grpId="0" animBg="1"/>
      <p:bldP spid="60" grpId="0"/>
      <p:bldP spid="60" grpId="1"/>
      <p:bldP spid="7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119336" y="-15754"/>
            <a:ext cx="9144000" cy="816462"/>
          </a:xfrm>
        </p:spPr>
        <p:txBody>
          <a:bodyPr>
            <a:norm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GB" sz="4400" b="1" dirty="0">
                <a:solidFill>
                  <a:schemeClr val="bg1"/>
                </a:solidFill>
                <a:latin typeface="Arial" pitchFamily="34" charset="0"/>
                <a:cs typeface="Arial" pitchFamily="34" charset="0"/>
              </a:rPr>
              <a:t>Well Lifetime</a:t>
            </a:r>
          </a:p>
        </p:txBody>
      </p:sp>
      <p:pic>
        <p:nvPicPr>
          <p:cNvPr id="5" name="Picture 5" descr="http://commonsensecanadian.ca/wp-content/uploads/2013/10/Decline-rates.png"/>
          <p:cNvPicPr>
            <a:picLocks noChangeAspect="1"/>
          </p:cNvPicPr>
          <p:nvPr/>
        </p:nvPicPr>
        <p:blipFill>
          <a:blip r:embed="rId3" cstate="print">
            <a:alphaModFix/>
            <a:lum/>
          </a:blip>
          <a:srcRect/>
          <a:stretch>
            <a:fillRect/>
          </a:stretch>
        </p:blipFill>
        <p:spPr>
          <a:xfrm>
            <a:off x="695400" y="745550"/>
            <a:ext cx="8164800" cy="6103830"/>
          </a:xfrm>
          <a:prstGeom prst="rect">
            <a:avLst/>
          </a:prstGeom>
          <a:noFill/>
          <a:ln>
            <a:noFill/>
          </a:ln>
        </p:spPr>
      </p:pic>
      <p:sp>
        <p:nvSpPr>
          <p:cNvPr id="4" name="TextBox 3"/>
          <p:cNvSpPr txBox="1"/>
          <p:nvPr/>
        </p:nvSpPr>
        <p:spPr>
          <a:xfrm>
            <a:off x="9228348" y="1293145"/>
            <a:ext cx="2764800" cy="3323987"/>
          </a:xfrm>
          <a:prstGeom prst="rect">
            <a:avLst/>
          </a:prstGeom>
          <a:noFill/>
        </p:spPr>
        <p:txBody>
          <a:bodyPr wrap="square" rtlCol="0">
            <a:spAutoFit/>
          </a:bodyPr>
          <a:lstStyle/>
          <a:p>
            <a:pPr algn="ctr"/>
            <a:r>
              <a:rPr lang="en-GB" sz="3000" b="1" dirty="0">
                <a:solidFill>
                  <a:schemeClr val="bg1"/>
                </a:solidFill>
                <a:latin typeface="Arial" panose="020B0604020202020204" pitchFamily="34" charset="0"/>
                <a:cs typeface="Arial" panose="020B0604020202020204" pitchFamily="34" charset="0"/>
              </a:rPr>
              <a:t>85% of the gas in first three years</a:t>
            </a:r>
          </a:p>
          <a:p>
            <a:pPr algn="ctr"/>
            <a:endParaRPr lang="en-GB" sz="3000" b="1" dirty="0">
              <a:solidFill>
                <a:schemeClr val="bg1"/>
              </a:solidFill>
              <a:latin typeface="Arial" panose="020B0604020202020204" pitchFamily="34" charset="0"/>
              <a:cs typeface="Arial" panose="020B0604020202020204" pitchFamily="34" charset="0"/>
            </a:endParaRPr>
          </a:p>
          <a:p>
            <a:pPr algn="ctr"/>
            <a:endParaRPr lang="en-GB" sz="3000" b="1" dirty="0">
              <a:solidFill>
                <a:schemeClr val="bg1"/>
              </a:solidFill>
              <a:latin typeface="Arial" panose="020B0604020202020204" pitchFamily="34" charset="0"/>
              <a:cs typeface="Arial" panose="020B0604020202020204" pitchFamily="34" charset="0"/>
            </a:endParaRPr>
          </a:p>
          <a:p>
            <a:pPr algn="ctr"/>
            <a:r>
              <a:rPr lang="en-GB" sz="3000" b="1" dirty="0">
                <a:solidFill>
                  <a:schemeClr val="bg1"/>
                </a:solidFill>
                <a:latin typeface="Arial" panose="020B0604020202020204" pitchFamily="34" charset="0"/>
                <a:cs typeface="Arial" panose="020B0604020202020204" pitchFamily="34" charset="0"/>
              </a:rPr>
              <a:t>Wells last</a:t>
            </a:r>
          </a:p>
          <a:p>
            <a:pPr algn="ctr"/>
            <a:r>
              <a:rPr lang="en-GB" sz="3000" b="1" dirty="0">
                <a:solidFill>
                  <a:schemeClr val="bg1"/>
                </a:solidFill>
                <a:latin typeface="Arial" panose="020B0604020202020204" pitchFamily="34" charset="0"/>
                <a:cs typeface="Arial" panose="020B0604020202020204" pitchFamily="34" charset="0"/>
              </a:rPr>
              <a:t>5 to 10 yrs.</a:t>
            </a:r>
          </a:p>
        </p:txBody>
      </p:sp>
    </p:spTree>
    <p:extLst>
      <p:ext uri="{BB962C8B-B14F-4D97-AF65-F5344CB8AC3E}">
        <p14:creationId xmlns:p14="http://schemas.microsoft.com/office/powerpoint/2010/main" val="36209197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idx="4294967295"/>
          </p:nvPr>
        </p:nvSpPr>
        <p:spPr>
          <a:xfrm>
            <a:off x="1524000" y="16200"/>
            <a:ext cx="9144000" cy="993600"/>
          </a:xfrm>
        </p:spPr>
        <p:txBody>
          <a:bodyPr>
            <a:no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buNone/>
            </a:pPr>
            <a:r>
              <a:rPr lang="en-GB" sz="4000" b="1" dirty="0">
                <a:solidFill>
                  <a:schemeClr val="bg1"/>
                </a:solidFill>
                <a:latin typeface="Arial" panose="020B0604020202020204" pitchFamily="34" charset="0"/>
                <a:ea typeface="+mn-ea"/>
                <a:cs typeface="Arial" panose="020B0604020202020204" pitchFamily="34" charset="0"/>
              </a:rPr>
              <a:t>How Many Wells are Needed</a:t>
            </a:r>
            <a:r>
              <a:rPr lang="en-GB" sz="4000" b="1" dirty="0">
                <a:solidFill>
                  <a:schemeClr val="bg1"/>
                </a:solidFill>
                <a:latin typeface="Arial" pitchFamily="34" charset="0"/>
                <a:cs typeface="Arial" pitchFamily="34" charset="0"/>
              </a:rPr>
              <a:t>?</a:t>
            </a:r>
            <a:endParaRPr lang="en-GB" sz="4000" dirty="0">
              <a:solidFill>
                <a:schemeClr val="bg1"/>
              </a:solidFill>
              <a:latin typeface="Arial" pitchFamily="34" charset="0"/>
              <a:cs typeface="Arial" pitchFamily="34" charset="0"/>
            </a:endParaRPr>
          </a:p>
        </p:txBody>
      </p:sp>
      <p:pic>
        <p:nvPicPr>
          <p:cNvPr id="5" name="Picture 4"/>
          <p:cNvPicPr>
            <a:picLocks noChangeAspect="1"/>
          </p:cNvPicPr>
          <p:nvPr/>
        </p:nvPicPr>
        <p:blipFill rotWithShape="1">
          <a:blip r:embed="rId3"/>
          <a:srcRect l="16416" t="17880" r="9429" b="11249"/>
          <a:stretch/>
        </p:blipFill>
        <p:spPr>
          <a:xfrm>
            <a:off x="659396" y="1088740"/>
            <a:ext cx="9648000" cy="5184000"/>
          </a:xfrm>
          <a:prstGeom prst="rect">
            <a:avLst/>
          </a:prstGeom>
        </p:spPr>
      </p:pic>
      <p:sp>
        <p:nvSpPr>
          <p:cNvPr id="6" name="TextBox 5"/>
          <p:cNvSpPr txBox="1"/>
          <p:nvPr/>
        </p:nvSpPr>
        <p:spPr>
          <a:xfrm>
            <a:off x="5405994" y="6309320"/>
            <a:ext cx="6720366" cy="523220"/>
          </a:xfrm>
          <a:prstGeom prst="rect">
            <a:avLst/>
          </a:prstGeom>
        </p:spPr>
        <p:txBody>
          <a:bodyPr wrap="none">
            <a:spAutoFit/>
          </a:bodyPr>
          <a:lstStyle>
            <a:defPPr>
              <a:defRPr lang="en-US"/>
            </a:defPPr>
            <a:lvl1pPr algn="r">
              <a:defRPr sz="2800">
                <a:solidFill>
                  <a:srgbClr val="FF9900"/>
                </a:solidFill>
              </a:defRPr>
            </a:lvl1pPr>
          </a:lstStyle>
          <a:p>
            <a:r>
              <a:rPr lang="en-GB" b="1" i="1" dirty="0">
                <a:solidFill>
                  <a:schemeClr val="bg1"/>
                </a:solidFill>
              </a:rPr>
              <a:t>Source: INEOS invitation to tender 6/5/2016</a:t>
            </a:r>
          </a:p>
        </p:txBody>
      </p:sp>
      <p:sp>
        <p:nvSpPr>
          <p:cNvPr id="4" name="TextBox 3"/>
          <p:cNvSpPr txBox="1"/>
          <p:nvPr/>
        </p:nvSpPr>
        <p:spPr>
          <a:xfrm>
            <a:off x="7464152" y="4473116"/>
            <a:ext cx="2196244" cy="400110"/>
          </a:xfrm>
          <a:prstGeom prst="rect">
            <a:avLst/>
          </a:prstGeom>
          <a:solidFill>
            <a:srgbClr val="F4F4F4"/>
          </a:solidFill>
        </p:spPr>
        <p:txBody>
          <a:bodyPr wrap="square" rtlCol="0">
            <a:spAutoFit/>
          </a:bodyPr>
          <a:lstStyle/>
          <a:p>
            <a:r>
              <a:rPr lang="en-GB" sz="2000" dirty="0">
                <a:solidFill>
                  <a:schemeClr val="tx1">
                    <a:lumMod val="50000"/>
                    <a:lumOff val="50000"/>
                  </a:schemeClr>
                </a:solidFill>
              </a:rPr>
              <a:t>30 Sites / 100 km2</a:t>
            </a:r>
          </a:p>
        </p:txBody>
      </p:sp>
      <p:sp>
        <p:nvSpPr>
          <p:cNvPr id="7" name="TextBox 6"/>
          <p:cNvSpPr txBox="1"/>
          <p:nvPr/>
        </p:nvSpPr>
        <p:spPr>
          <a:xfrm>
            <a:off x="7536160" y="4005064"/>
            <a:ext cx="2142964" cy="400110"/>
          </a:xfrm>
          <a:prstGeom prst="rect">
            <a:avLst/>
          </a:prstGeom>
          <a:solidFill>
            <a:srgbClr val="F4F4F4"/>
          </a:solidFill>
        </p:spPr>
        <p:txBody>
          <a:bodyPr wrap="square" rtlCol="0">
            <a:spAutoFit/>
          </a:bodyPr>
          <a:lstStyle/>
          <a:p>
            <a:r>
              <a:rPr lang="en-GB" sz="2000" dirty="0">
                <a:solidFill>
                  <a:schemeClr val="tx1">
                    <a:lumMod val="50000"/>
                    <a:lumOff val="50000"/>
                  </a:schemeClr>
                </a:solidFill>
              </a:rPr>
              <a:t>Up to 396 wells</a:t>
            </a:r>
          </a:p>
        </p:txBody>
      </p:sp>
      <p:pic>
        <p:nvPicPr>
          <p:cNvPr id="8" name="Graphic 7" descr="Dump truck">
            <a:extLst>
              <a:ext uri="{FF2B5EF4-FFF2-40B4-BE49-F238E27FC236}">
                <a16:creationId xmlns:a16="http://schemas.microsoft.com/office/drawing/2014/main" id="{B281AB3A-A28F-4C89-AFDB-CC3AF6A845A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40216" y="1160748"/>
            <a:ext cx="914400" cy="945106"/>
          </a:xfrm>
          <a:prstGeom prst="rect">
            <a:avLst/>
          </a:prstGeom>
        </p:spPr>
      </p:pic>
      <p:sp>
        <p:nvSpPr>
          <p:cNvPr id="9" name="Rectangle 8">
            <a:extLst>
              <a:ext uri="{FF2B5EF4-FFF2-40B4-BE49-F238E27FC236}">
                <a16:creationId xmlns:a16="http://schemas.microsoft.com/office/drawing/2014/main" id="{14180906-8A59-4F1C-A263-49D66D6B0C2E}"/>
              </a:ext>
            </a:extLst>
          </p:cNvPr>
          <p:cNvSpPr/>
          <p:nvPr/>
        </p:nvSpPr>
        <p:spPr>
          <a:xfrm>
            <a:off x="9156340" y="1268760"/>
            <a:ext cx="2232248" cy="707886"/>
          </a:xfrm>
          <a:prstGeom prst="rect">
            <a:avLst/>
          </a:prstGeom>
          <a:solidFill>
            <a:schemeClr val="tx1"/>
          </a:solidFill>
        </p:spPr>
        <p:txBody>
          <a:bodyPr wrap="square">
            <a:spAutoFit/>
          </a:bodyPr>
          <a:lstStyle/>
          <a:p>
            <a:pPr algn="ctr"/>
            <a:r>
              <a:rPr lang="en-US" sz="2000" b="1" dirty="0">
                <a:solidFill>
                  <a:schemeClr val="bg1"/>
                </a:solidFill>
              </a:rPr>
              <a:t>1,500,000 HGV</a:t>
            </a:r>
          </a:p>
          <a:p>
            <a:pPr algn="ctr"/>
            <a:r>
              <a:rPr lang="en-US" sz="2000" b="1" dirty="0">
                <a:solidFill>
                  <a:schemeClr val="bg1"/>
                </a:solidFill>
              </a:rPr>
              <a:t>1,500,000 LGV</a:t>
            </a:r>
            <a:endParaRPr lang="en-GB" sz="2000" dirty="0">
              <a:solidFill>
                <a:schemeClr val="bg1"/>
              </a:solidFill>
            </a:endParaRPr>
          </a:p>
        </p:txBody>
      </p:sp>
      <p:pic>
        <p:nvPicPr>
          <p:cNvPr id="10" name="Graphic 9" descr="Watering pot">
            <a:extLst>
              <a:ext uri="{FF2B5EF4-FFF2-40B4-BE49-F238E27FC236}">
                <a16:creationId xmlns:a16="http://schemas.microsoft.com/office/drawing/2014/main" id="{AC37BC45-FE80-42B8-A8C0-3722B9BD674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40216" y="2024844"/>
            <a:ext cx="914400" cy="914400"/>
          </a:xfrm>
          <a:prstGeom prst="rect">
            <a:avLst/>
          </a:prstGeom>
        </p:spPr>
      </p:pic>
      <p:sp>
        <p:nvSpPr>
          <p:cNvPr id="11" name="Rectangle 10">
            <a:extLst>
              <a:ext uri="{FF2B5EF4-FFF2-40B4-BE49-F238E27FC236}">
                <a16:creationId xmlns:a16="http://schemas.microsoft.com/office/drawing/2014/main" id="{57912EA9-02C5-4156-B7CE-0BC8CF1C0754}"/>
              </a:ext>
            </a:extLst>
          </p:cNvPr>
          <p:cNvSpPr/>
          <p:nvPr/>
        </p:nvSpPr>
        <p:spPr>
          <a:xfrm>
            <a:off x="9156340" y="2134597"/>
            <a:ext cx="2736304" cy="707886"/>
          </a:xfrm>
          <a:prstGeom prst="rect">
            <a:avLst/>
          </a:prstGeom>
          <a:solidFill>
            <a:schemeClr val="tx1"/>
          </a:solidFill>
        </p:spPr>
        <p:txBody>
          <a:bodyPr wrap="square">
            <a:spAutoFit/>
          </a:bodyPr>
          <a:lstStyle/>
          <a:p>
            <a:pPr algn="ctr"/>
            <a:r>
              <a:rPr lang="en-US" sz="2000" b="1" dirty="0">
                <a:solidFill>
                  <a:schemeClr val="bg1"/>
                </a:solidFill>
              </a:rPr>
              <a:t>12 Million Tons Water</a:t>
            </a:r>
          </a:p>
          <a:p>
            <a:pPr algn="ctr"/>
            <a:r>
              <a:rPr lang="en-US" sz="2000" b="1" dirty="0">
                <a:solidFill>
                  <a:schemeClr val="bg1"/>
                </a:solidFill>
              </a:rPr>
              <a:t>24 Liverpool Cathedrals</a:t>
            </a:r>
          </a:p>
        </p:txBody>
      </p:sp>
      <p:sp>
        <p:nvSpPr>
          <p:cNvPr id="12" name="Oval 11">
            <a:extLst>
              <a:ext uri="{FF2B5EF4-FFF2-40B4-BE49-F238E27FC236}">
                <a16:creationId xmlns:a16="http://schemas.microsoft.com/office/drawing/2014/main" id="{2BD59A3E-9CA3-4660-AFDA-287AE0CB7F59}"/>
              </a:ext>
            </a:extLst>
          </p:cNvPr>
          <p:cNvSpPr/>
          <p:nvPr/>
        </p:nvSpPr>
        <p:spPr>
          <a:xfrm>
            <a:off x="7248128" y="3825044"/>
            <a:ext cx="2412268" cy="720080"/>
          </a:xfrm>
          <a:prstGeom prst="ellipse">
            <a:avLst/>
          </a:pr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8F975B1D-C237-44DB-83E6-D1EB7729A6C0}"/>
              </a:ext>
            </a:extLst>
          </p:cNvPr>
          <p:cNvSpPr txBox="1"/>
          <p:nvPr/>
        </p:nvSpPr>
        <p:spPr>
          <a:xfrm>
            <a:off x="803412" y="5805264"/>
            <a:ext cx="908647" cy="369332"/>
          </a:xfrm>
          <a:prstGeom prst="rect">
            <a:avLst/>
          </a:prstGeom>
          <a:noFill/>
        </p:spPr>
        <p:txBody>
          <a:bodyPr wrap="none" rtlCol="0">
            <a:spAutoFit/>
          </a:bodyPr>
          <a:lstStyle/>
          <a:p>
            <a:r>
              <a:rPr lang="en-GB" b="1" dirty="0"/>
              <a:t>Chester</a:t>
            </a:r>
          </a:p>
        </p:txBody>
      </p:sp>
      <p:sp>
        <p:nvSpPr>
          <p:cNvPr id="13" name="TextBox 12">
            <a:extLst>
              <a:ext uri="{FF2B5EF4-FFF2-40B4-BE49-F238E27FC236}">
                <a16:creationId xmlns:a16="http://schemas.microsoft.com/office/drawing/2014/main" id="{6E2E5BB6-4F5B-4D61-9968-B4E7F274B964}"/>
              </a:ext>
            </a:extLst>
          </p:cNvPr>
          <p:cNvSpPr txBox="1"/>
          <p:nvPr/>
        </p:nvSpPr>
        <p:spPr>
          <a:xfrm>
            <a:off x="731404" y="1160748"/>
            <a:ext cx="1490473" cy="369332"/>
          </a:xfrm>
          <a:prstGeom prst="rect">
            <a:avLst/>
          </a:prstGeom>
          <a:noFill/>
        </p:spPr>
        <p:txBody>
          <a:bodyPr wrap="none" rtlCol="0">
            <a:spAutoFit/>
          </a:bodyPr>
          <a:lstStyle/>
          <a:p>
            <a:r>
              <a:rPr lang="en-GB" b="1" dirty="0"/>
              <a:t>Little </a:t>
            </a:r>
            <a:r>
              <a:rPr lang="en-GB" b="1" dirty="0" err="1"/>
              <a:t>Stanney</a:t>
            </a:r>
            <a:endParaRPr lang="en-GB"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2" grpId="0"/>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4222</Words>
  <Application>Microsoft Office PowerPoint</Application>
  <PresentationFormat>Widescreen</PresentationFormat>
  <Paragraphs>376</Paragraphs>
  <Slides>24</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StarSymbol</vt:lpstr>
      <vt:lpstr>Office Theme</vt:lpstr>
      <vt:lpstr>Attitudes to Fracking in the UK</vt:lpstr>
      <vt:lpstr>PowerPoint Presentation</vt:lpstr>
      <vt:lpstr>The History of Fracking</vt:lpstr>
      <vt:lpstr>PEDL in Cheshire</vt:lpstr>
      <vt:lpstr>Geology of Cheshire</vt:lpstr>
      <vt:lpstr>PowerPoint Presentation</vt:lpstr>
      <vt:lpstr>PowerPoint Presentation</vt:lpstr>
      <vt:lpstr>Well Lifetime</vt:lpstr>
      <vt:lpstr>How Many Wells are Needed?</vt:lpstr>
      <vt:lpstr>Road Traffic Accidents</vt:lpstr>
      <vt:lpstr>Surface Water Contamination</vt:lpstr>
      <vt:lpstr>Well Failure</vt:lpstr>
      <vt:lpstr>PowerPoint Presentation</vt:lpstr>
      <vt:lpstr>Aquifer Contamination</vt:lpstr>
      <vt:lpstr>Methane in Water</vt:lpstr>
      <vt:lpstr>Health Impact</vt:lpstr>
      <vt:lpstr>PowerPoint Presentation</vt:lpstr>
      <vt:lpstr>Gold Standards</vt:lpstr>
      <vt:lpstr>Gold Standards - Upton Near Chester</vt:lpstr>
      <vt:lpstr>Gold Standards - Blackpool</vt:lpstr>
      <vt:lpstr>Housing</vt:lpstr>
      <vt:lpstr>Energy Security!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2016-07-08T09:19:05Z</dcterms:created>
  <dcterms:modified xsi:type="dcterms:W3CDTF">2017-11-29T20:05:05Z</dcterms:modified>
</cp:coreProperties>
</file>